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21"/>
  </p:handoutMasterIdLst>
  <p:sldIdLst>
    <p:sldId id="256" r:id="rId2"/>
    <p:sldId id="298" r:id="rId3"/>
    <p:sldId id="299" r:id="rId4"/>
    <p:sldId id="279" r:id="rId5"/>
    <p:sldId id="305" r:id="rId6"/>
    <p:sldId id="306" r:id="rId7"/>
    <p:sldId id="300" r:id="rId8"/>
    <p:sldId id="268" r:id="rId9"/>
    <p:sldId id="303" r:id="rId10"/>
    <p:sldId id="288" r:id="rId11"/>
    <p:sldId id="258" r:id="rId12"/>
    <p:sldId id="307" r:id="rId13"/>
    <p:sldId id="308" r:id="rId14"/>
    <p:sldId id="309" r:id="rId15"/>
    <p:sldId id="310" r:id="rId16"/>
    <p:sldId id="311" r:id="rId17"/>
    <p:sldId id="271" r:id="rId18"/>
    <p:sldId id="291" r:id="rId19"/>
    <p:sldId id="290" r:id="rId20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0" y="0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AD56D9E3-110A-48E2-9639-EC1A2452E412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0" y="6456612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1E88196E-D55B-420B-B016-3AA2D9CD4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1938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714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637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483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198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318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039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72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284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91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26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932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61968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290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17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700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882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635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8FB2F-4C37-4591-BA78-F0F6141C84B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B9458-14AC-48DE-9823-0D2EB0FE2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8562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94645"/>
            <a:ext cx="9448800" cy="2650698"/>
          </a:xfrm>
        </p:spPr>
        <p:txBody>
          <a:bodyPr/>
          <a:lstStyle/>
          <a:p>
            <a:r>
              <a:rPr lang="en-GB" dirty="0"/>
              <a:t>Welcome to Year 4</a:t>
            </a:r>
          </a:p>
        </p:txBody>
      </p:sp>
      <p:pic>
        <p:nvPicPr>
          <p:cNvPr id="4" name="Picture 3" descr="Home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6"/>
          <a:stretch/>
        </p:blipFill>
        <p:spPr bwMode="auto">
          <a:xfrm>
            <a:off x="9298546" y="654067"/>
            <a:ext cx="2364007" cy="22912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54721" y="3429000"/>
            <a:ext cx="5354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Miss Lea-Smith</a:t>
            </a:r>
          </a:p>
          <a:p>
            <a:pPr algn="ctr"/>
            <a:r>
              <a:rPr lang="en-GB" sz="3600" dirty="0"/>
              <a:t>Mrs Belfield</a:t>
            </a:r>
          </a:p>
          <a:p>
            <a:pPr algn="ctr"/>
            <a:r>
              <a:rPr lang="en-GB" sz="3600" dirty="0"/>
              <a:t>Mrs Lomas</a:t>
            </a:r>
          </a:p>
        </p:txBody>
      </p:sp>
    </p:spTree>
    <p:extLst>
      <p:ext uri="{BB962C8B-B14F-4D97-AF65-F5344CB8AC3E}">
        <p14:creationId xmlns:p14="http://schemas.microsoft.com/office/powerpoint/2010/main" val="1788450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807003"/>
            <a:ext cx="10566465" cy="1423459"/>
          </a:xfrm>
        </p:spPr>
        <p:txBody>
          <a:bodyPr/>
          <a:lstStyle/>
          <a:p>
            <a:pPr algn="l"/>
            <a:r>
              <a:rPr lang="en-GB" dirty="0"/>
              <a:t>This afternoon we will explore: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830" y="2397760"/>
            <a:ext cx="10475376" cy="3912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- Year 4 Topics</a:t>
            </a:r>
          </a:p>
          <a:p>
            <a:pPr marL="0" indent="0">
              <a:buFontTx/>
              <a:buChar char="-"/>
            </a:pPr>
            <a:r>
              <a:rPr lang="en-GB" sz="2800" dirty="0"/>
              <a:t> Our Class Texts </a:t>
            </a:r>
          </a:p>
          <a:p>
            <a:pPr marL="0" indent="0">
              <a:buFontTx/>
              <a:buChar char="-"/>
            </a:pPr>
            <a:r>
              <a:rPr lang="en-GB" sz="2800" dirty="0"/>
              <a:t> Subjects</a:t>
            </a:r>
          </a:p>
          <a:p>
            <a:pPr marL="0" indent="0">
              <a:buFontTx/>
              <a:buChar char="-"/>
            </a:pPr>
            <a:r>
              <a:rPr lang="en-GB" sz="2800" dirty="0"/>
              <a:t>Assessment </a:t>
            </a:r>
          </a:p>
          <a:p>
            <a:pPr>
              <a:buFontTx/>
              <a:buChar char="-"/>
            </a:pPr>
            <a:r>
              <a:rPr lang="en-GB" sz="2800" dirty="0"/>
              <a:t>How can you help?</a:t>
            </a:r>
          </a:p>
          <a:p>
            <a:pPr>
              <a:buFontTx/>
              <a:buChar char="-"/>
            </a:pPr>
            <a:r>
              <a:rPr lang="en-GB" sz="2800" dirty="0"/>
              <a:t>Questions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518115" y="1858732"/>
            <a:ext cx="6478858" cy="44519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000" b="1" dirty="0">
              <a:solidFill>
                <a:srgbClr val="FF0000"/>
              </a:solidFill>
            </a:endParaRPr>
          </a:p>
        </p:txBody>
      </p:sp>
      <p:pic>
        <p:nvPicPr>
          <p:cNvPr id="6" name="Picture 5" descr="Home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6"/>
          <a:stretch/>
        </p:blipFill>
        <p:spPr bwMode="auto">
          <a:xfrm>
            <a:off x="10644179" y="160489"/>
            <a:ext cx="1352794" cy="12930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2181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0555122">
            <a:off x="4590001" y="5302383"/>
            <a:ext cx="3757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Misty Mountain, Winding River</a:t>
            </a:r>
          </a:p>
        </p:txBody>
      </p:sp>
      <p:sp>
        <p:nvSpPr>
          <p:cNvPr id="4" name="TextBox 3"/>
          <p:cNvSpPr txBox="1"/>
          <p:nvPr/>
        </p:nvSpPr>
        <p:spPr>
          <a:xfrm rot="20662903">
            <a:off x="31905" y="1064728"/>
            <a:ext cx="2984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Invasion</a:t>
            </a:r>
          </a:p>
        </p:txBody>
      </p:sp>
      <p:sp>
        <p:nvSpPr>
          <p:cNvPr id="5" name="TextBox 4"/>
          <p:cNvSpPr txBox="1"/>
          <p:nvPr/>
        </p:nvSpPr>
        <p:spPr>
          <a:xfrm rot="1248165">
            <a:off x="9283405" y="287717"/>
            <a:ext cx="2984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Ancient Civilisations</a:t>
            </a:r>
          </a:p>
        </p:txBody>
      </p:sp>
      <p:pic>
        <p:nvPicPr>
          <p:cNvPr id="9" name="Picture 8" descr="Ancient Egyptian Pharaoh Statuette Free Stock Photo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981" y="1490069"/>
            <a:ext cx="1964519" cy="1997816"/>
          </a:xfrm>
          <a:prstGeom prst="rect">
            <a:avLst/>
          </a:prstGeom>
        </p:spPr>
      </p:pic>
      <p:pic>
        <p:nvPicPr>
          <p:cNvPr id="10" name="Picture 9" descr="Free Images : landscape, nature, wilderness, cloud, sky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338" y="2997200"/>
            <a:ext cx="2782159" cy="185013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860800" y="1212671"/>
            <a:ext cx="44323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/>
              </a:rPr>
              <a:t>This project teaches children about the characteristics and features of rivers and mountain ranges around the world, including a detailed exploration of the ecosystems and processes that shape them and the land around them.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342900" y="4963974"/>
            <a:ext cx="3175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/>
              </a:rPr>
              <a:t>This project teaches children about life in Britain after the Roman withdrawal. Children will learn about Anglo-Saxon and Viking invasions up to the Norman conquest.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9283700" y="3490436"/>
            <a:ext cx="29083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/>
              </a:rPr>
              <a:t>This project teaches children about the history of three of the world’s first ancient </a:t>
            </a:r>
            <a:r>
              <a:rPr lang="en-US" dirty="0" err="1">
                <a:latin typeface="Lato"/>
              </a:rPr>
              <a:t>civilisations</a:t>
            </a:r>
            <a:r>
              <a:rPr lang="en-US" dirty="0">
                <a:latin typeface="Lato"/>
              </a:rPr>
              <a:t>: ancient Sumer, ancient Egypt and the Indus Valley </a:t>
            </a:r>
            <a:r>
              <a:rPr lang="en-US" dirty="0" err="1">
                <a:latin typeface="Lato"/>
              </a:rPr>
              <a:t>civilisation</a:t>
            </a:r>
            <a:r>
              <a:rPr lang="en-US" dirty="0">
                <a:latin typeface="Lato"/>
              </a:rPr>
              <a:t>. Children will learn about the rise, life, achievements and eventual end of each </a:t>
            </a:r>
            <a:r>
              <a:rPr lang="en-US" dirty="0" err="1">
                <a:latin typeface="Lato"/>
              </a:rPr>
              <a:t>civilisation</a:t>
            </a:r>
            <a:r>
              <a:rPr lang="en-US" dirty="0">
                <a:latin typeface="Lato"/>
              </a:rPr>
              <a:t>.</a:t>
            </a:r>
            <a:endParaRPr lang="en-GB" dirty="0"/>
          </a:p>
        </p:txBody>
      </p:sp>
      <p:pic>
        <p:nvPicPr>
          <p:cNvPr id="14" name="Picture 13" descr="Vikings in East Anglia: Conquest and Impac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71" r="29079"/>
          <a:stretch/>
        </p:blipFill>
        <p:spPr>
          <a:xfrm>
            <a:off x="1054100" y="2311400"/>
            <a:ext cx="1905000" cy="251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96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14712" y="370636"/>
            <a:ext cx="8610600" cy="1293028"/>
          </a:xfrm>
        </p:spPr>
        <p:txBody>
          <a:bodyPr/>
          <a:lstStyle/>
          <a:p>
            <a:pPr algn="ctr"/>
            <a:r>
              <a:rPr lang="en-GB" dirty="0"/>
              <a:t>Maths</a:t>
            </a:r>
          </a:p>
        </p:txBody>
      </p:sp>
      <p:pic>
        <p:nvPicPr>
          <p:cNvPr id="5" name="Content Placeholder 3" descr="Home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6"/>
          <a:stretch/>
        </p:blipFill>
        <p:spPr bwMode="auto">
          <a:xfrm>
            <a:off x="9694135" y="600874"/>
            <a:ext cx="1571221" cy="13986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287" y="1311274"/>
            <a:ext cx="8139113" cy="544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028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8944" y="106080"/>
            <a:ext cx="2397582" cy="989588"/>
          </a:xfrm>
        </p:spPr>
        <p:txBody>
          <a:bodyPr/>
          <a:lstStyle/>
          <a:p>
            <a:pPr algn="ctr"/>
            <a:r>
              <a:rPr lang="en-GB" dirty="0"/>
              <a:t>Science</a:t>
            </a:r>
          </a:p>
        </p:txBody>
      </p:sp>
      <p:pic>
        <p:nvPicPr>
          <p:cNvPr id="5" name="Content Placeholder 3" descr="Home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6"/>
          <a:stretch/>
        </p:blipFill>
        <p:spPr bwMode="auto">
          <a:xfrm>
            <a:off x="9694135" y="600874"/>
            <a:ext cx="1571221" cy="13986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C12D0BF-E6DC-468C-B698-FE663B591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316" y="1432807"/>
            <a:ext cx="2073721" cy="213608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C0645F-ED4C-4B0A-9D1F-D4EF5506C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8115" y="4224032"/>
            <a:ext cx="2124562" cy="20497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C4584C-0BCD-40AE-9C76-10ECA3DC7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2118" y="2024317"/>
            <a:ext cx="1981284" cy="19812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97621D-C54C-4FD4-998D-A2968F77DD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9323" y="4224467"/>
            <a:ext cx="2323812" cy="2393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8D73E7-30A0-4D36-AA56-D020D67BC2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7125" y="2116650"/>
            <a:ext cx="1981284" cy="19812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8371C41-C837-4580-9745-ABF1F381CBDC}"/>
              </a:ext>
            </a:extLst>
          </p:cNvPr>
          <p:cNvSpPr txBox="1"/>
          <p:nvPr/>
        </p:nvSpPr>
        <p:spPr>
          <a:xfrm>
            <a:off x="155485" y="3636269"/>
            <a:ext cx="3557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Grouping &amp; Classifying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749593-6285-4515-A90F-219D690AFFC0}"/>
              </a:ext>
            </a:extLst>
          </p:cNvPr>
          <p:cNvSpPr txBox="1"/>
          <p:nvPr/>
        </p:nvSpPr>
        <p:spPr>
          <a:xfrm>
            <a:off x="4150671" y="1248165"/>
            <a:ext cx="36872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Electrical </a:t>
            </a:r>
          </a:p>
          <a:p>
            <a:pPr algn="ctr"/>
            <a:r>
              <a:rPr lang="en-GB" sz="2400" b="1" dirty="0"/>
              <a:t>Conductors &amp; Insulators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E5CDB5-C8DC-4688-875B-ED143B7E7F2E}"/>
              </a:ext>
            </a:extLst>
          </p:cNvPr>
          <p:cNvSpPr txBox="1"/>
          <p:nvPr/>
        </p:nvSpPr>
        <p:spPr>
          <a:xfrm>
            <a:off x="6628920" y="6297291"/>
            <a:ext cx="32816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The Digestive System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A59970-3A3A-42AF-A849-D4C968643817}"/>
              </a:ext>
            </a:extLst>
          </p:cNvPr>
          <p:cNvSpPr txBox="1"/>
          <p:nvPr/>
        </p:nvSpPr>
        <p:spPr>
          <a:xfrm>
            <a:off x="10303347" y="4250334"/>
            <a:ext cx="1114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Sound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4D77DB-A1F8-4388-8CFB-E0B67F767089}"/>
              </a:ext>
            </a:extLst>
          </p:cNvPr>
          <p:cNvSpPr txBox="1"/>
          <p:nvPr/>
        </p:nvSpPr>
        <p:spPr>
          <a:xfrm>
            <a:off x="743162" y="5750662"/>
            <a:ext cx="2090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States of Matter</a:t>
            </a:r>
          </a:p>
        </p:txBody>
      </p:sp>
    </p:spTree>
    <p:extLst>
      <p:ext uri="{BB962C8B-B14F-4D97-AF65-F5344CB8AC3E}">
        <p14:creationId xmlns:p14="http://schemas.microsoft.com/office/powerpoint/2010/main" val="314207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7462" y="276185"/>
            <a:ext cx="2328563" cy="32468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Writing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12420F-99B5-40B9-8C60-1ACD5BD041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710" y="752476"/>
            <a:ext cx="10786295" cy="48053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58DD02-2FC8-4287-B49E-0045B61C0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710" y="5709460"/>
            <a:ext cx="10779246" cy="73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22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0555122">
            <a:off x="377937" y="1497444"/>
            <a:ext cx="2984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The Wind in the Willows</a:t>
            </a:r>
          </a:p>
        </p:txBody>
      </p:sp>
      <p:sp>
        <p:nvSpPr>
          <p:cNvPr id="3" name="TextBox 2"/>
          <p:cNvSpPr txBox="1"/>
          <p:nvPr/>
        </p:nvSpPr>
        <p:spPr>
          <a:xfrm rot="741481">
            <a:off x="4440642" y="776539"/>
            <a:ext cx="41334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Harry Potter &amp; the Philosopher’s Stone</a:t>
            </a:r>
          </a:p>
        </p:txBody>
      </p:sp>
      <p:sp>
        <p:nvSpPr>
          <p:cNvPr id="4" name="TextBox 3"/>
          <p:cNvSpPr txBox="1"/>
          <p:nvPr/>
        </p:nvSpPr>
        <p:spPr>
          <a:xfrm rot="20662903">
            <a:off x="8724901" y="1230994"/>
            <a:ext cx="2984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Secrets of a Sun King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8023" y="2716402"/>
            <a:ext cx="2667000" cy="3990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108" y="2825086"/>
            <a:ext cx="2735023" cy="3771544"/>
          </a:xfrm>
          <a:prstGeom prst="rect">
            <a:avLst/>
          </a:prstGeom>
        </p:spPr>
      </p:pic>
      <p:pic>
        <p:nvPicPr>
          <p:cNvPr id="1026" name="Picture 2" descr="Harry Potter and the Philosopher's Stone by J.K. Rowling, Hardcover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821" y="2778303"/>
            <a:ext cx="2569511" cy="386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52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Home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6"/>
          <a:stretch/>
        </p:blipFill>
        <p:spPr bwMode="auto">
          <a:xfrm>
            <a:off x="10290220" y="610461"/>
            <a:ext cx="1571221" cy="13986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0" y="1069972"/>
            <a:ext cx="11364687" cy="5383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GB" sz="4100" b="1" u="sng" dirty="0"/>
              <a:t>Reading is the gateway to the rest of the curriculum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Daily opportunities to read AR Book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Daily access to AR quiz 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Reading books and diaries must come back to school every day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Expectation that children read at home </a:t>
            </a:r>
            <a:r>
              <a:rPr lang="en-GB" sz="2300" b="1" dirty="0"/>
              <a:t>every day </a:t>
            </a:r>
            <a:r>
              <a:rPr lang="en-GB" sz="2300" dirty="0"/>
              <a:t>and have their diaries signed.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Children can sign own diaries after independent reading 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AR quizzes don’t only have to be on school books. Children can quiz on books they have read at home too. 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5 Guided Reading lessons per week 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300" dirty="0"/>
              <a:t>Reading in all areas of the curriculum </a:t>
            </a:r>
          </a:p>
          <a:p>
            <a:pPr marL="0" indent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endParaRPr lang="en-GB" sz="3200" b="1" u="sng" dirty="0"/>
          </a:p>
          <a:p>
            <a:pPr marL="0" indent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1278153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54342" y="764373"/>
            <a:ext cx="1251857" cy="1293028"/>
          </a:xfrm>
        </p:spPr>
        <p:txBody>
          <a:bodyPr/>
          <a:lstStyle/>
          <a:p>
            <a:r>
              <a:rPr lang="en-GB" dirty="0"/>
              <a:t>P.E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2068" y="1779687"/>
            <a:ext cx="1154756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Monday AM: Monday mornings – Bee Active</a:t>
            </a:r>
          </a:p>
          <a:p>
            <a:r>
              <a:rPr lang="en-GB" sz="2800" dirty="0"/>
              <a:t>Friday PM – also with Bee Active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Children will need appropriate outdoor kit and will keep it on all day </a:t>
            </a:r>
            <a:r>
              <a:rPr lang="en-GB" sz="2800" b="1" dirty="0"/>
              <a:t>(black shorts/leggings and a plain red or white top)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06635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Termly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075" y="1860288"/>
            <a:ext cx="11525913" cy="45535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u="sng" dirty="0"/>
              <a:t>Maths Assessment:</a:t>
            </a:r>
          </a:p>
          <a:p>
            <a:r>
              <a:rPr lang="en-GB" sz="2400" dirty="0"/>
              <a:t>White Rose – Arithmetic Paper </a:t>
            </a:r>
          </a:p>
          <a:p>
            <a:r>
              <a:rPr lang="en-GB" sz="2400" dirty="0"/>
              <a:t>White Rose – Reasoning Paper </a:t>
            </a:r>
          </a:p>
          <a:p>
            <a:r>
              <a:rPr lang="en-GB" sz="2400" dirty="0"/>
              <a:t>Teacher judgement </a:t>
            </a:r>
          </a:p>
          <a:p>
            <a:pPr marL="0" indent="0">
              <a:buNone/>
            </a:pPr>
            <a:endParaRPr lang="en-GB" sz="2400" u="sng" dirty="0"/>
          </a:p>
          <a:p>
            <a:pPr marL="0" indent="0">
              <a:buNone/>
            </a:pPr>
            <a:r>
              <a:rPr lang="en-GB" sz="2400" u="sng" dirty="0"/>
              <a:t>Reading Assessment:</a:t>
            </a:r>
            <a:endParaRPr lang="en-GB" sz="2400" dirty="0"/>
          </a:p>
          <a:p>
            <a:r>
              <a:rPr lang="en-GB" sz="2400" dirty="0"/>
              <a:t>‘PIRA’ tests – written paper </a:t>
            </a:r>
          </a:p>
          <a:p>
            <a:r>
              <a:rPr lang="en-GB" sz="2400" dirty="0"/>
              <a:t>Star Reading (ZPD) (Half Termly)</a:t>
            </a:r>
          </a:p>
          <a:p>
            <a:r>
              <a:rPr lang="en-GB" sz="2400" dirty="0"/>
              <a:t>Teacher judgement </a:t>
            </a:r>
          </a:p>
          <a:p>
            <a:endParaRPr lang="en-GB" sz="2400" dirty="0"/>
          </a:p>
          <a:p>
            <a:r>
              <a:rPr lang="en-GB" sz="2400" u="sng" dirty="0"/>
              <a:t>Writing Assessment </a:t>
            </a:r>
            <a:r>
              <a:rPr lang="en-GB" sz="2400" dirty="0"/>
              <a:t>– </a:t>
            </a:r>
          </a:p>
          <a:p>
            <a:r>
              <a:rPr lang="en-GB" sz="2400" dirty="0"/>
              <a:t>Produce four/five formal pieces of writing (Writing Cycle)</a:t>
            </a:r>
          </a:p>
        </p:txBody>
      </p:sp>
    </p:spTree>
    <p:extLst>
      <p:ext uri="{BB962C8B-B14F-4D97-AF65-F5344CB8AC3E}">
        <p14:creationId xmlns:p14="http://schemas.microsoft.com/office/powerpoint/2010/main" val="296023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703413"/>
            <a:ext cx="8107680" cy="1129561"/>
          </a:xfrm>
        </p:spPr>
        <p:txBody>
          <a:bodyPr/>
          <a:lstStyle/>
          <a:p>
            <a:r>
              <a:rPr lang="en-GB" dirty="0"/>
              <a:t>Assessment at </a:t>
            </a:r>
            <a:r>
              <a:rPr lang="en-GB" dirty="0" err="1"/>
              <a:t>Goldenhill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268" y="1832974"/>
            <a:ext cx="6329148" cy="3649133"/>
          </a:xfrm>
        </p:spPr>
        <p:txBody>
          <a:bodyPr/>
          <a:lstStyle/>
          <a:p>
            <a:endParaRPr lang="en-GB" sz="2400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5801" y="2219960"/>
            <a:ext cx="97942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(B)      	Below</a:t>
            </a:r>
          </a:p>
          <a:p>
            <a:r>
              <a:rPr lang="en-GB" sz="3200" dirty="0"/>
              <a:t>(WT) 	Working Towards</a:t>
            </a:r>
          </a:p>
          <a:p>
            <a:r>
              <a:rPr lang="en-GB" sz="3200" dirty="0"/>
              <a:t>(EXP) 	Expected Standard</a:t>
            </a:r>
          </a:p>
          <a:p>
            <a:r>
              <a:rPr lang="en-GB" sz="3200" dirty="0"/>
              <a:t>(HS)		Higher Standard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00" y="4610652"/>
            <a:ext cx="11365528" cy="187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87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E2E47-417F-413D-8C63-197E7F00B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Times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4D417-0727-4662-85F7-700F5429B4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is a huge emphasis on times tables in Year 4 as the children will take their Multiplication Tables Check (MTC) in June. </a:t>
            </a:r>
          </a:p>
          <a:p>
            <a:endParaRPr lang="en-GB" dirty="0"/>
          </a:p>
          <a:p>
            <a:r>
              <a:rPr lang="en-GB" dirty="0"/>
              <a:t>We will be practising times tables daily in class and the children will need to practice at home regularly – 10 minutes a night. </a:t>
            </a:r>
          </a:p>
          <a:p>
            <a:endParaRPr lang="en-GB" dirty="0"/>
          </a:p>
          <a:p>
            <a:r>
              <a:rPr lang="en-GB" dirty="0"/>
              <a:t>Children will be sent home with their log in details for Times Tables Rockstars (TTRS)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5684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830" y="520640"/>
            <a:ext cx="10566465" cy="1423459"/>
          </a:xfrm>
        </p:spPr>
        <p:txBody>
          <a:bodyPr>
            <a:noAutofit/>
          </a:bodyPr>
          <a:lstStyle/>
          <a:p>
            <a:pPr algn="l"/>
            <a:r>
              <a:rPr lang="en-GB" sz="2800" dirty="0"/>
              <a:t>Important information about multiplication tables check (MTC)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830" y="2397760"/>
            <a:ext cx="10475376" cy="3912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 The MTC determines if Year 4 children can fluently recall their multiplication tables. </a:t>
            </a:r>
          </a:p>
          <a:p>
            <a:pPr marL="0" indent="0">
              <a:buNone/>
            </a:pPr>
            <a:r>
              <a:rPr lang="en-US" sz="2400" dirty="0"/>
              <a:t> They are designed to help schools identify which children require more support to learn their times tables.</a:t>
            </a:r>
          </a:p>
          <a:p>
            <a:pPr marL="0" indent="0">
              <a:buNone/>
            </a:pPr>
            <a:r>
              <a:rPr lang="en-US" sz="2400" dirty="0"/>
              <a:t>  There is no ‘pass’ rate or threshold which means that, unlike the Phonics Screening Check, children will not be expected to re-sit the check. </a:t>
            </a:r>
          </a:p>
          <a:p>
            <a:pPr marL="0" indent="0">
              <a:buNone/>
            </a:pPr>
            <a:r>
              <a:rPr lang="en-US" sz="2400" dirty="0"/>
              <a:t> The Department for Education (</a:t>
            </a:r>
            <a:r>
              <a:rPr lang="en-US" sz="2400" dirty="0" err="1"/>
              <a:t>DfE</a:t>
            </a:r>
            <a:r>
              <a:rPr lang="en-US" sz="2400" dirty="0"/>
              <a:t>) will create a report about the overall results across all schools in England, not individual schools. </a:t>
            </a:r>
            <a:endParaRPr lang="en-GB" sz="24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518115" y="1858732"/>
            <a:ext cx="6478858" cy="44519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000" b="1" dirty="0">
              <a:solidFill>
                <a:srgbClr val="FF0000"/>
              </a:solidFill>
            </a:endParaRPr>
          </a:p>
        </p:txBody>
      </p:sp>
      <p:pic>
        <p:nvPicPr>
          <p:cNvPr id="6" name="Picture 5" descr="Home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6"/>
          <a:stretch/>
        </p:blipFill>
        <p:spPr bwMode="auto">
          <a:xfrm>
            <a:off x="10644179" y="160489"/>
            <a:ext cx="1352794" cy="12930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06530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When the check will take place </a:t>
            </a:r>
          </a:p>
          <a:p>
            <a:r>
              <a:rPr lang="en-US" sz="2400" dirty="0"/>
              <a:t> There will be a 2 week window from the beginning of June 2026 for schools to administer the check. </a:t>
            </a:r>
          </a:p>
          <a:p>
            <a:r>
              <a:rPr lang="en-US" sz="2400" dirty="0"/>
              <a:t> There is no set day to administer the check and children are not expected to take the check at the same time. </a:t>
            </a:r>
          </a:p>
          <a:p>
            <a:r>
              <a:rPr lang="en-US" sz="2400" dirty="0"/>
              <a:t> All eligible Year 4 children in England will be required to take the check.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08428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88719" y="1997839"/>
            <a:ext cx="9888583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How the check is carried out </a:t>
            </a:r>
          </a:p>
          <a:p>
            <a:r>
              <a:rPr lang="en-US" sz="2400" dirty="0"/>
              <a:t> The check will be fully digital. </a:t>
            </a:r>
          </a:p>
          <a:p>
            <a:r>
              <a:rPr lang="en-US" sz="2400" dirty="0"/>
              <a:t> Answers will be entered using a keyboard, by pressing digits using a mouse or using an on-screen number pad. </a:t>
            </a:r>
          </a:p>
          <a:p>
            <a:r>
              <a:rPr lang="en-US" sz="2400" dirty="0"/>
              <a:t> Usually, the check will take less than 5 minutes for each child. </a:t>
            </a:r>
          </a:p>
          <a:p>
            <a:r>
              <a:rPr lang="en-US" sz="2400" dirty="0"/>
              <a:t> The children will have 6 seconds from the time the question appears to input their answer. </a:t>
            </a:r>
          </a:p>
          <a:p>
            <a:r>
              <a:rPr lang="en-US" sz="2400" dirty="0"/>
              <a:t> There will be a total of 25 questions with a 3 second pause in-between questions. </a:t>
            </a:r>
          </a:p>
          <a:p>
            <a:r>
              <a:rPr lang="en-US" sz="2400" dirty="0"/>
              <a:t> There will be 3 practice questions before the check begins.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22084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794" y="764373"/>
            <a:ext cx="9886406" cy="2083330"/>
          </a:xfrm>
        </p:spPr>
        <p:txBody>
          <a:bodyPr>
            <a:noAutofit/>
          </a:bodyPr>
          <a:lstStyle/>
          <a:p>
            <a:pPr algn="ctr"/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r>
              <a:rPr lang="en-US" sz="2800" dirty="0"/>
              <a:t>The check questions </a:t>
            </a:r>
            <a:br>
              <a:rPr lang="en-US" sz="2800" dirty="0"/>
            </a:br>
            <a:br>
              <a:rPr lang="en-US" sz="2000" dirty="0"/>
            </a:br>
            <a:r>
              <a:rPr lang="en-US" sz="2000" dirty="0"/>
              <a:t> Each child will be randomly assigned a set of questions </a:t>
            </a:r>
            <a:br>
              <a:rPr lang="en-US" sz="2000" dirty="0"/>
            </a:br>
            <a:r>
              <a:rPr lang="en-US" sz="2000" dirty="0"/>
              <a:t> There will only be multiplication questions in the check, not division facts. </a:t>
            </a:r>
            <a:br>
              <a:rPr lang="en-US" sz="2000" dirty="0"/>
            </a:br>
            <a:r>
              <a:rPr lang="en-US" sz="2000" dirty="0"/>
              <a:t> The 6, 7, 8, 9 and 12 times tables are more likely to be asked. </a:t>
            </a:r>
            <a:br>
              <a:rPr lang="en-US" sz="2000" dirty="0"/>
            </a:br>
            <a:r>
              <a:rPr lang="en-US" sz="2000" dirty="0"/>
              <a:t> Reversal of questions (e.g. 8 x 6 and 6 x 8) will not be asked in the same check. </a:t>
            </a:r>
            <a:br>
              <a:rPr lang="en-US" sz="2000" dirty="0"/>
            </a:br>
            <a:r>
              <a:rPr lang="en-US" sz="2000" dirty="0"/>
              <a:t> Children will not see their individual results when they complete the check.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036080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5537" y="0"/>
            <a:ext cx="7802880" cy="1097280"/>
          </a:xfrm>
        </p:spPr>
        <p:txBody>
          <a:bodyPr/>
          <a:lstStyle/>
          <a:p>
            <a:r>
              <a:rPr lang="en-GB" dirty="0"/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182" y="1339556"/>
            <a:ext cx="11895584" cy="44995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- Encouraging good presentation and on time completion of homework (Given out on a Thursday, due back on a Wednesday)</a:t>
            </a:r>
          </a:p>
          <a:p>
            <a:pPr marL="0" indent="0">
              <a:buNone/>
            </a:pPr>
            <a:r>
              <a:rPr lang="en-GB" sz="2400" dirty="0"/>
              <a:t>- Handwriting practise (cursive / fancy flicks)</a:t>
            </a:r>
          </a:p>
          <a:p>
            <a:pPr>
              <a:buFontTx/>
              <a:buChar char="-"/>
            </a:pPr>
            <a:r>
              <a:rPr lang="en-GB" sz="2400" dirty="0"/>
              <a:t>Research about topics we are covering to gain a greater understanding e.g. The Vikings</a:t>
            </a:r>
          </a:p>
          <a:p>
            <a:pPr marL="0" indent="0">
              <a:buNone/>
            </a:pPr>
            <a:r>
              <a:rPr lang="en-GB" sz="2400" dirty="0"/>
              <a:t>- Reading at home (with and to your child)</a:t>
            </a:r>
          </a:p>
          <a:p>
            <a:pPr marL="0" indent="0">
              <a:buFontTx/>
              <a:buChar char="-"/>
            </a:pPr>
            <a:r>
              <a:rPr lang="en-GB" sz="2400" dirty="0"/>
              <a:t>Times table practise (up to 12 x 12) – Times table check in June</a:t>
            </a:r>
          </a:p>
          <a:p>
            <a:pPr marL="0" indent="0">
              <a:buFontTx/>
              <a:buChar char="-"/>
            </a:pPr>
            <a:r>
              <a:rPr lang="en-GB" sz="2400" dirty="0"/>
              <a:t>Encouraging children to look up spellings</a:t>
            </a:r>
          </a:p>
        </p:txBody>
      </p:sp>
    </p:spTree>
    <p:extLst>
      <p:ext uri="{BB962C8B-B14F-4D97-AF65-F5344CB8AC3E}">
        <p14:creationId xmlns:p14="http://schemas.microsoft.com/office/powerpoint/2010/main" val="154494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166" y="545432"/>
            <a:ext cx="8610600" cy="1293028"/>
          </a:xfrm>
        </p:spPr>
        <p:txBody>
          <a:bodyPr/>
          <a:lstStyle/>
          <a:p>
            <a:pPr algn="ctr"/>
            <a:r>
              <a:rPr lang="en-GB" dirty="0"/>
              <a:t>Rewards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50741"/>
              </p:ext>
            </p:extLst>
          </p:nvPr>
        </p:nvGraphicFramePr>
        <p:xfrm>
          <a:off x="457200" y="2230966"/>
          <a:ext cx="11341101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367">
                  <a:extLst>
                    <a:ext uri="{9D8B030D-6E8A-4147-A177-3AD203B41FA5}">
                      <a16:colId xmlns:a16="http://schemas.microsoft.com/office/drawing/2014/main" val="1321421394"/>
                    </a:ext>
                  </a:extLst>
                </a:gridCol>
                <a:gridCol w="3780367">
                  <a:extLst>
                    <a:ext uri="{9D8B030D-6E8A-4147-A177-3AD203B41FA5}">
                      <a16:colId xmlns:a16="http://schemas.microsoft.com/office/drawing/2014/main" val="2577895653"/>
                    </a:ext>
                  </a:extLst>
                </a:gridCol>
                <a:gridCol w="3780367">
                  <a:extLst>
                    <a:ext uri="{9D8B030D-6E8A-4147-A177-3AD203B41FA5}">
                      <a16:colId xmlns:a16="http://schemas.microsoft.com/office/drawing/2014/main" val="3058351775"/>
                    </a:ext>
                  </a:extLst>
                </a:gridCol>
              </a:tblGrid>
              <a:tr h="41063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Daily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Weekly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Half - Termly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178443"/>
                  </a:ext>
                </a:extLst>
              </a:tr>
              <a:tr h="111336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Mystery Student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Dojos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Marbles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Weekly</a:t>
                      </a:r>
                      <a:r>
                        <a:rPr lang="en-GB" baseline="0" dirty="0"/>
                        <a:t> Texts home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Raffle Tickets (per 10</a:t>
                      </a:r>
                      <a:r>
                        <a:rPr lang="en-GB" baseline="0" dirty="0"/>
                        <a:t> Dojos)</a:t>
                      </a: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Top</a:t>
                      </a:r>
                      <a:r>
                        <a:rPr lang="en-GB" baseline="0" dirty="0"/>
                        <a:t> Dojo Winner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Star Reader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Star Writer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Merit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Maths Champion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Word Count Wall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Dojo Record Cards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Marble</a:t>
                      </a:r>
                      <a:r>
                        <a:rPr lang="en-GB" baseline="0" dirty="0"/>
                        <a:t> Jar Treat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Millionaire’s Club (1,000,000 words read)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Top reader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Most improved reader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Dojo Shop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5328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9088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5382" y="3734205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en-GB" sz="7200" dirty="0"/>
              <a:t>Thank You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847782" y="1784850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72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55496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5409</TotalTime>
  <Words>977</Words>
  <Application>Microsoft Office PowerPoint</Application>
  <PresentationFormat>Widescreen</PresentationFormat>
  <Paragraphs>115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 Gothic</vt:lpstr>
      <vt:lpstr>Lato</vt:lpstr>
      <vt:lpstr>Vapor Trail</vt:lpstr>
      <vt:lpstr>Welcome to Year 4</vt:lpstr>
      <vt:lpstr>This afternoon we will explore:</vt:lpstr>
      <vt:lpstr>PowerPoint Presentation</vt:lpstr>
      <vt:lpstr>Maths</vt:lpstr>
      <vt:lpstr>Science</vt:lpstr>
      <vt:lpstr>Writing</vt:lpstr>
      <vt:lpstr>PowerPoint Presentation</vt:lpstr>
      <vt:lpstr>PowerPoint Presentation</vt:lpstr>
      <vt:lpstr>P.E </vt:lpstr>
      <vt:lpstr>Termly Assessment</vt:lpstr>
      <vt:lpstr>Assessment at Goldenhill</vt:lpstr>
      <vt:lpstr>Times tables</vt:lpstr>
      <vt:lpstr>Important information about multiplication tables check (MTC)</vt:lpstr>
      <vt:lpstr>PowerPoint Presentation</vt:lpstr>
      <vt:lpstr>PowerPoint Presentation</vt:lpstr>
      <vt:lpstr>       The check questions    Each child will be randomly assigned a set of questions   There will only be multiplication questions in the check, not division facts.   The 6, 7, 8, 9 and 12 times tables are more likely to be asked.   Reversal of questions (e.g. 8 x 6 and 6 x 8) will not be asked in the same check.   Children will not see their individual results when they complete the check.</vt:lpstr>
      <vt:lpstr>How can you help?</vt:lpstr>
      <vt:lpstr>Rewards</vt:lpstr>
      <vt:lpstr>Thank You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INSET training</dc:title>
  <dc:creator>S Martin</dc:creator>
  <cp:lastModifiedBy>Lucy Lea-Smith</cp:lastModifiedBy>
  <cp:revision>122</cp:revision>
  <cp:lastPrinted>2019-09-12T14:03:34Z</cp:lastPrinted>
  <dcterms:created xsi:type="dcterms:W3CDTF">2015-08-30T17:15:36Z</dcterms:created>
  <dcterms:modified xsi:type="dcterms:W3CDTF">2026-09-04T09:46:17Z</dcterms:modified>
</cp:coreProperties>
</file>