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1" r:id="rId5"/>
    <p:sldId id="285" r:id="rId6"/>
    <p:sldId id="259" r:id="rId7"/>
    <p:sldId id="284" r:id="rId8"/>
    <p:sldId id="264" r:id="rId9"/>
    <p:sldId id="282" r:id="rId10"/>
    <p:sldId id="283" r:id="rId11"/>
    <p:sldId id="260" r:id="rId12"/>
    <p:sldId id="261" r:id="rId13"/>
    <p:sldId id="266" r:id="rId14"/>
    <p:sldId id="275" r:id="rId15"/>
    <p:sldId id="267" r:id="rId16"/>
    <p:sldId id="276" r:id="rId17"/>
    <p:sldId id="268" r:id="rId18"/>
    <p:sldId id="277" r:id="rId19"/>
    <p:sldId id="269" r:id="rId20"/>
    <p:sldId id="278" r:id="rId21"/>
    <p:sldId id="270" r:id="rId22"/>
    <p:sldId id="279" r:id="rId23"/>
    <p:sldId id="271" r:id="rId24"/>
    <p:sldId id="262" r:id="rId25"/>
    <p:sldId id="287" r:id="rId26"/>
    <p:sldId id="288" r:id="rId27"/>
    <p:sldId id="289" r:id="rId28"/>
    <p:sldId id="263" r:id="rId29"/>
    <p:sldId id="272" r:id="rId30"/>
    <p:sldId id="265" r:id="rId31"/>
    <p:sldId id="274" r:id="rId32"/>
    <p:sldId id="286" r:id="rId33"/>
    <p:sldId id="27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FFFF99"/>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54" autoAdjust="0"/>
    <p:restoredTop sz="94660"/>
  </p:normalViewPr>
  <p:slideViewPr>
    <p:cSldViewPr snapToGrid="0">
      <p:cViewPr>
        <p:scale>
          <a:sx n="75" d="100"/>
          <a:sy n="75" d="100"/>
        </p:scale>
        <p:origin x="888"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20603-C927-4192-B801-09E18BCE849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78C16A-28DD-4F5F-B4B6-4CF3394F6E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3375D0-F8D5-4917-A704-17613610864A}"/>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5" name="Footer Placeholder 4">
            <a:extLst>
              <a:ext uri="{FF2B5EF4-FFF2-40B4-BE49-F238E27FC236}">
                <a16:creationId xmlns:a16="http://schemas.microsoft.com/office/drawing/2014/main" id="{943654F3-A6A2-4238-8899-7F065D9AD9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39848A-EA47-4046-B574-E878140D0DCA}"/>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1214197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EEBCA-7DD2-4F54-AF77-E36C9E225B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F9F915-AE76-4BFA-B009-45CF180A39E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DEDBBE-06B2-423B-8388-40D25F21CAC8}"/>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5" name="Footer Placeholder 4">
            <a:extLst>
              <a:ext uri="{FF2B5EF4-FFF2-40B4-BE49-F238E27FC236}">
                <a16:creationId xmlns:a16="http://schemas.microsoft.com/office/drawing/2014/main" id="{F1361D8C-B0C9-41E0-9F5C-9F34B3608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EF307D-2814-4A4B-8C56-D6CDC86D7E8D}"/>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2124163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3C019-2A50-45E9-8284-ABF3736ED3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EF39CE8-9455-4081-BB51-0DAAB66DEE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77777A-2B1B-49BC-8CB0-5E1A56D4DF24}"/>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5" name="Footer Placeholder 4">
            <a:extLst>
              <a:ext uri="{FF2B5EF4-FFF2-40B4-BE49-F238E27FC236}">
                <a16:creationId xmlns:a16="http://schemas.microsoft.com/office/drawing/2014/main" id="{F7AB240A-B12D-4304-AC19-71F5DD83F3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17A976-F333-49D4-B218-F991934FFBA3}"/>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1090061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1A345-9596-4B4C-AC0B-2D70DDB90F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A9F91BD-679E-48AA-B6D6-D207323E53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0042318-0068-4203-B4DE-D1D960B0A4C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9CA2B4A-AD16-45DD-A87B-E2024DFB3B73}"/>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6" name="Footer Placeholder 5">
            <a:extLst>
              <a:ext uri="{FF2B5EF4-FFF2-40B4-BE49-F238E27FC236}">
                <a16:creationId xmlns:a16="http://schemas.microsoft.com/office/drawing/2014/main" id="{357C8DE4-F964-4F8D-93B5-ADE43E889B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8A1F1-B8E5-4C39-929E-4EF626A49A22}"/>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102255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BD14F-149A-4FB4-AC04-2050D8B461B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AEDBCB-BC88-4A26-9EED-45206A762E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60DDF62-5EEA-459A-8D9A-92FE1FF054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C628AA7-5634-4194-AC0B-78754312CB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3D708D2-5E45-4CAE-882F-9366F0F8C3B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676DA27-9181-4444-8F8A-601386689AA3}"/>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8" name="Footer Placeholder 7">
            <a:extLst>
              <a:ext uri="{FF2B5EF4-FFF2-40B4-BE49-F238E27FC236}">
                <a16:creationId xmlns:a16="http://schemas.microsoft.com/office/drawing/2014/main" id="{192D87A9-5217-496A-9F8D-BE728540C2C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0EDB05-F6A6-45DE-A129-AF8D263DC34B}"/>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4254129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AF43A-3BE3-42EC-89DD-803592FC82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FBF643-39FB-40AF-9BB7-0AC8E66C5381}"/>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4" name="Footer Placeholder 3">
            <a:extLst>
              <a:ext uri="{FF2B5EF4-FFF2-40B4-BE49-F238E27FC236}">
                <a16:creationId xmlns:a16="http://schemas.microsoft.com/office/drawing/2014/main" id="{92BD5217-F0D4-41DD-B877-1A15538A7B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AD111A6-73D9-4626-83F3-83D6E2AA66C1}"/>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4099378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65AB6E-44BC-4ADB-9A94-07B360AE8477}"/>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3" name="Footer Placeholder 2">
            <a:extLst>
              <a:ext uri="{FF2B5EF4-FFF2-40B4-BE49-F238E27FC236}">
                <a16:creationId xmlns:a16="http://schemas.microsoft.com/office/drawing/2014/main" id="{40866272-3E82-413A-ABF2-E9FBDF2AE7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3EAE08-A8C9-48E4-9F20-8387C587F713}"/>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4029153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4C42B-B1AC-4A88-BF70-2D341DE4E6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866458-89A5-4327-A179-CDA872F765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A912B32-07D5-4814-A629-28A8BBFE67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33F340A-4670-4C08-93A2-1240FB13F060}"/>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6" name="Footer Placeholder 5">
            <a:extLst>
              <a:ext uri="{FF2B5EF4-FFF2-40B4-BE49-F238E27FC236}">
                <a16:creationId xmlns:a16="http://schemas.microsoft.com/office/drawing/2014/main" id="{2B7EFD31-65F9-4114-B0A0-64BFEEF8D6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6D2455-FC9E-41D1-92C0-937A8B0D5E5C}"/>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3530669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DB14F-1E1D-40CE-BBF0-37B54B507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9651D8-97A1-4D42-8C9C-46EA1A31C6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A0EFB8-E275-4C9C-B4E5-6031DEEC44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BB9E00-FFBE-4F2E-A6E4-5F98AF468CEB}"/>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6" name="Footer Placeholder 5">
            <a:extLst>
              <a:ext uri="{FF2B5EF4-FFF2-40B4-BE49-F238E27FC236}">
                <a16:creationId xmlns:a16="http://schemas.microsoft.com/office/drawing/2014/main" id="{9D96A01B-21F5-49DF-9E65-2961F0BEF9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FFDE0F-670C-4C31-B9D2-56D8AB497161}"/>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1226425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8230B-EF96-48CA-AC25-5AA25EB38A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4620F4-3042-439D-B11A-B901158A20A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B2F8DC-A6E3-41F3-81EC-E82E31798670}"/>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5" name="Footer Placeholder 4">
            <a:extLst>
              <a:ext uri="{FF2B5EF4-FFF2-40B4-BE49-F238E27FC236}">
                <a16:creationId xmlns:a16="http://schemas.microsoft.com/office/drawing/2014/main" id="{B5D160EE-196D-444C-9079-16393E0DA8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56DF22-E192-46B5-9F15-9F8887E61F6C}"/>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3431100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0973CA-8CAF-4401-8BE5-BABB70B07E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6B076D-9777-420F-8F83-FFB65F571DF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96983D-5D08-48CE-85AF-C5C0EF41FA6F}"/>
              </a:ext>
            </a:extLst>
          </p:cNvPr>
          <p:cNvSpPr>
            <a:spLocks noGrp="1"/>
          </p:cNvSpPr>
          <p:nvPr>
            <p:ph type="dt" sz="half" idx="10"/>
          </p:nvPr>
        </p:nvSpPr>
        <p:spPr/>
        <p:txBody>
          <a:bodyPr/>
          <a:lstStyle/>
          <a:p>
            <a:fld id="{36F6AEFF-41F5-4EE3-BA3F-B30D519E0F29}" type="datetimeFigureOut">
              <a:rPr lang="en-GB" smtClean="0"/>
              <a:t>08/09/2026</a:t>
            </a:fld>
            <a:endParaRPr lang="en-GB"/>
          </a:p>
        </p:txBody>
      </p:sp>
      <p:sp>
        <p:nvSpPr>
          <p:cNvPr id="5" name="Footer Placeholder 4">
            <a:extLst>
              <a:ext uri="{FF2B5EF4-FFF2-40B4-BE49-F238E27FC236}">
                <a16:creationId xmlns:a16="http://schemas.microsoft.com/office/drawing/2014/main" id="{8193FBF6-A65D-4D56-B049-AC1D33803E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711054-AB53-4D65-B412-A1A870598E1C}"/>
              </a:ext>
            </a:extLst>
          </p:cNvPr>
          <p:cNvSpPr>
            <a:spLocks noGrp="1"/>
          </p:cNvSpPr>
          <p:nvPr>
            <p:ph type="sldNum" sz="quarter" idx="12"/>
          </p:nvPr>
        </p:nvSpPr>
        <p:spPr/>
        <p:txBody>
          <a:bodyPr/>
          <a:lstStyle/>
          <a:p>
            <a:fld id="{8C449D66-7123-4B1D-B2E3-BAE221D4215E}" type="slidenum">
              <a:rPr lang="en-GB" smtClean="0"/>
              <a:t>‹#›</a:t>
            </a:fld>
            <a:endParaRPr lang="en-GB"/>
          </a:p>
        </p:txBody>
      </p:sp>
    </p:spTree>
    <p:extLst>
      <p:ext uri="{BB962C8B-B14F-4D97-AF65-F5344CB8AC3E}">
        <p14:creationId xmlns:p14="http://schemas.microsoft.com/office/powerpoint/2010/main" val="1180050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0B0E10-7981-4E5D-B935-9E6699421E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653237-ABD1-464B-A45D-CA6F5C16FE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1B6097-F6D0-4DFA-B6B7-A72D316DF4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F6AEFF-41F5-4EE3-BA3F-B30D519E0F29}" type="datetimeFigureOut">
              <a:rPr lang="en-GB" smtClean="0"/>
              <a:t>08/09/2026</a:t>
            </a:fld>
            <a:endParaRPr lang="en-GB"/>
          </a:p>
        </p:txBody>
      </p:sp>
      <p:sp>
        <p:nvSpPr>
          <p:cNvPr id="5" name="Footer Placeholder 4">
            <a:extLst>
              <a:ext uri="{FF2B5EF4-FFF2-40B4-BE49-F238E27FC236}">
                <a16:creationId xmlns:a16="http://schemas.microsoft.com/office/drawing/2014/main" id="{62880850-8814-4C41-8E4B-7EAA25997C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624699D-05A9-4455-98F3-EBE9E0CDCB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449D66-7123-4B1D-B2E3-BAE221D4215E}" type="slidenum">
              <a:rPr lang="en-GB" smtClean="0"/>
              <a:t>‹#›</a:t>
            </a:fld>
            <a:endParaRPr lang="en-GB"/>
          </a:p>
        </p:txBody>
      </p:sp>
    </p:spTree>
    <p:extLst>
      <p:ext uri="{BB962C8B-B14F-4D97-AF65-F5344CB8AC3E}">
        <p14:creationId xmlns:p14="http://schemas.microsoft.com/office/powerpoint/2010/main" val="2134032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459E6-B368-4E0F-84C8-A83BC4C3BA0C}"/>
              </a:ext>
            </a:extLst>
          </p:cNvPr>
          <p:cNvSpPr>
            <a:spLocks noGrp="1"/>
          </p:cNvSpPr>
          <p:nvPr>
            <p:ph type="ctrTitle"/>
          </p:nvPr>
        </p:nvSpPr>
        <p:spPr>
          <a:xfrm>
            <a:off x="827932" y="995083"/>
            <a:ext cx="10219765" cy="691584"/>
          </a:xfrm>
        </p:spPr>
        <p:txBody>
          <a:bodyPr>
            <a:normAutofit fontScale="90000"/>
          </a:bodyPr>
          <a:lstStyle/>
          <a:p>
            <a:r>
              <a:rPr lang="en-GB" sz="4400" b="1" u="sng" dirty="0">
                <a:latin typeface="Comic Sans MS" panose="030F0702030302020204" pitchFamily="66" charset="0"/>
              </a:rPr>
              <a:t>Welcome to the Early Years Unit!</a:t>
            </a:r>
          </a:p>
        </p:txBody>
      </p:sp>
      <p:sp>
        <p:nvSpPr>
          <p:cNvPr id="3" name="Subtitle 2">
            <a:extLst>
              <a:ext uri="{FF2B5EF4-FFF2-40B4-BE49-F238E27FC236}">
                <a16:creationId xmlns:a16="http://schemas.microsoft.com/office/drawing/2014/main" id="{388D5CCA-1CB7-43CC-831D-6870D2C45179}"/>
              </a:ext>
            </a:extLst>
          </p:cNvPr>
          <p:cNvSpPr>
            <a:spLocks noGrp="1"/>
          </p:cNvSpPr>
          <p:nvPr>
            <p:ph type="subTitle" idx="1"/>
          </p:nvPr>
        </p:nvSpPr>
        <p:spPr>
          <a:xfrm>
            <a:off x="1365815" y="5670802"/>
            <a:ext cx="9144000" cy="950258"/>
          </a:xfrm>
        </p:spPr>
        <p:txBody>
          <a:bodyPr/>
          <a:lstStyle/>
          <a:p>
            <a:r>
              <a:rPr lang="en-GB" b="1" dirty="0">
                <a:latin typeface="Comic Sans MS" panose="030F0702030302020204" pitchFamily="66" charset="0"/>
              </a:rPr>
              <a:t>Class Teachers: Mr Nicholls and Miss Mansell </a:t>
            </a:r>
          </a:p>
          <a:p>
            <a:r>
              <a:rPr lang="en-GB" b="1" dirty="0">
                <a:latin typeface="Comic Sans MS" panose="030F0702030302020204" pitchFamily="66" charset="0"/>
              </a:rPr>
              <a:t>Support Staff: Miss Everard and Miss Williams</a:t>
            </a:r>
          </a:p>
        </p:txBody>
      </p:sp>
      <p:pic>
        <p:nvPicPr>
          <p:cNvPr id="7" name="Picture 6">
            <a:extLst>
              <a:ext uri="{FF2B5EF4-FFF2-40B4-BE49-F238E27FC236}">
                <a16:creationId xmlns:a16="http://schemas.microsoft.com/office/drawing/2014/main" id="{FF1F081F-9C6C-4678-89D8-F5C7D62201A2}"/>
              </a:ext>
            </a:extLst>
          </p:cNvPr>
          <p:cNvPicPr>
            <a:picLocks noChangeAspect="1"/>
          </p:cNvPicPr>
          <p:nvPr/>
        </p:nvPicPr>
        <p:blipFill>
          <a:blip r:embed="rId2"/>
          <a:stretch>
            <a:fillRect/>
          </a:stretch>
        </p:blipFill>
        <p:spPr>
          <a:xfrm>
            <a:off x="960000" y="2116972"/>
            <a:ext cx="9955631" cy="3054361"/>
          </a:xfrm>
          <a:prstGeom prst="rect">
            <a:avLst/>
          </a:prstGeom>
        </p:spPr>
      </p:pic>
    </p:spTree>
    <p:extLst>
      <p:ext uri="{BB962C8B-B14F-4D97-AF65-F5344CB8AC3E}">
        <p14:creationId xmlns:p14="http://schemas.microsoft.com/office/powerpoint/2010/main" val="574313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7F7C2-3991-4A6C-A14D-9275B107313B}"/>
              </a:ext>
            </a:extLst>
          </p:cNvPr>
          <p:cNvSpPr>
            <a:spLocks noGrp="1"/>
          </p:cNvSpPr>
          <p:nvPr>
            <p:ph type="title"/>
          </p:nvPr>
        </p:nvSpPr>
        <p:spPr>
          <a:xfrm>
            <a:off x="641555" y="404454"/>
            <a:ext cx="10515600" cy="1325563"/>
          </a:xfrm>
        </p:spPr>
        <p:txBody>
          <a:bodyPr/>
          <a:lstStyle/>
          <a:p>
            <a:pPr algn="ctr"/>
            <a:r>
              <a:rPr lang="en-GB" b="1" dirty="0">
                <a:latin typeface="Comic Sans MS" panose="030F0702030302020204" pitchFamily="66" charset="0"/>
              </a:rPr>
              <a:t>What we will discuss: </a:t>
            </a:r>
          </a:p>
        </p:txBody>
      </p:sp>
      <p:sp>
        <p:nvSpPr>
          <p:cNvPr id="3" name="Content Placeholder 2">
            <a:extLst>
              <a:ext uri="{FF2B5EF4-FFF2-40B4-BE49-F238E27FC236}">
                <a16:creationId xmlns:a16="http://schemas.microsoft.com/office/drawing/2014/main" id="{0F193023-CBA9-48E4-BF7C-9379FB6448B5}"/>
              </a:ext>
            </a:extLst>
          </p:cNvPr>
          <p:cNvSpPr>
            <a:spLocks noGrp="1"/>
          </p:cNvSpPr>
          <p:nvPr>
            <p:ph idx="1"/>
          </p:nvPr>
        </p:nvSpPr>
        <p:spPr>
          <a:xfrm>
            <a:off x="641555" y="1451999"/>
            <a:ext cx="10515600" cy="4351338"/>
          </a:xfrm>
        </p:spPr>
        <p:txBody>
          <a:bodyPr/>
          <a:lstStyle/>
          <a:p>
            <a:pPr algn="ctr"/>
            <a:r>
              <a:rPr lang="en-GB" dirty="0">
                <a:latin typeface="Comic Sans MS" panose="030F0702030302020204" pitchFamily="66" charset="0"/>
              </a:rPr>
              <a:t>A typical day in the unit. </a:t>
            </a:r>
          </a:p>
          <a:p>
            <a:pPr algn="ctr"/>
            <a:r>
              <a:rPr lang="en-GB" dirty="0">
                <a:latin typeface="Comic Sans MS" panose="030F0702030302020204" pitchFamily="66" charset="0"/>
              </a:rPr>
              <a:t>Our values</a:t>
            </a:r>
          </a:p>
          <a:p>
            <a:pPr algn="ctr"/>
            <a:r>
              <a:rPr lang="en-GB" dirty="0">
                <a:latin typeface="Comic Sans MS" panose="030F0702030302020204" pitchFamily="66" charset="0"/>
              </a:rPr>
              <a:t>Reward systems.</a:t>
            </a:r>
          </a:p>
          <a:p>
            <a:pPr algn="ctr"/>
            <a:r>
              <a:rPr lang="en-GB" dirty="0">
                <a:latin typeface="Comic Sans MS" panose="030F0702030302020204" pitchFamily="66" charset="0"/>
              </a:rPr>
              <a:t>The areas of the curriculum.</a:t>
            </a:r>
          </a:p>
          <a:p>
            <a:pPr algn="ctr"/>
            <a:r>
              <a:rPr lang="en-GB" dirty="0">
                <a:latin typeface="Comic Sans MS" panose="030F0702030302020204" pitchFamily="66" charset="0"/>
              </a:rPr>
              <a:t>Topics throughout year. </a:t>
            </a:r>
          </a:p>
          <a:p>
            <a:pPr algn="ctr"/>
            <a:r>
              <a:rPr lang="en-GB" dirty="0">
                <a:latin typeface="Comic Sans MS" panose="030F0702030302020204" pitchFamily="66" charset="0"/>
              </a:rPr>
              <a:t>Our Numeracy Curriculum.</a:t>
            </a:r>
          </a:p>
          <a:p>
            <a:pPr algn="ctr"/>
            <a:r>
              <a:rPr lang="en-GB" dirty="0">
                <a:latin typeface="Comic Sans MS" panose="030F0702030302020204" pitchFamily="66" charset="0"/>
              </a:rPr>
              <a:t>Little Wandle Foundations for Phonics.</a:t>
            </a:r>
          </a:p>
          <a:p>
            <a:pPr algn="ctr"/>
            <a:r>
              <a:rPr lang="en-GB" dirty="0">
                <a:latin typeface="Comic Sans MS" panose="030F0702030302020204" pitchFamily="66" charset="0"/>
              </a:rPr>
              <a:t>Class Dojo</a:t>
            </a:r>
          </a:p>
        </p:txBody>
      </p:sp>
    </p:spTree>
    <p:extLst>
      <p:ext uri="{BB962C8B-B14F-4D97-AF65-F5344CB8AC3E}">
        <p14:creationId xmlns:p14="http://schemas.microsoft.com/office/powerpoint/2010/main" val="2229186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B278CE-0002-4363-B491-A812750A3EDC}"/>
              </a:ext>
            </a:extLst>
          </p:cNvPr>
          <p:cNvPicPr>
            <a:picLocks noChangeAspect="1"/>
          </p:cNvPicPr>
          <p:nvPr/>
        </p:nvPicPr>
        <p:blipFill rotWithShape="1">
          <a:blip r:embed="rId2"/>
          <a:srcRect b="11449"/>
          <a:stretch/>
        </p:blipFill>
        <p:spPr>
          <a:xfrm>
            <a:off x="251012" y="1412585"/>
            <a:ext cx="11689976" cy="5220494"/>
          </a:xfrm>
          <a:prstGeom prst="rect">
            <a:avLst/>
          </a:prstGeom>
        </p:spPr>
      </p:pic>
      <p:sp>
        <p:nvSpPr>
          <p:cNvPr id="2" name="Title 1">
            <a:extLst>
              <a:ext uri="{FF2B5EF4-FFF2-40B4-BE49-F238E27FC236}">
                <a16:creationId xmlns:a16="http://schemas.microsoft.com/office/drawing/2014/main" id="{B28F2127-06D6-4FAB-BFC6-9617872AA083}"/>
              </a:ext>
            </a:extLst>
          </p:cNvPr>
          <p:cNvSpPr>
            <a:spLocks noGrp="1"/>
          </p:cNvSpPr>
          <p:nvPr>
            <p:ph type="title"/>
          </p:nvPr>
        </p:nvSpPr>
        <p:spPr>
          <a:xfrm>
            <a:off x="757229" y="365506"/>
            <a:ext cx="10515600" cy="1325563"/>
          </a:xfrm>
        </p:spPr>
        <p:txBody>
          <a:bodyPr/>
          <a:lstStyle/>
          <a:p>
            <a:pPr algn="ctr"/>
            <a:r>
              <a:rPr lang="en-GB" b="1" u="sng" dirty="0">
                <a:latin typeface="Comic Sans MS" panose="030F0702030302020204" pitchFamily="66" charset="0"/>
              </a:rPr>
              <a:t>Our School Day</a:t>
            </a:r>
          </a:p>
        </p:txBody>
      </p:sp>
    </p:spTree>
    <p:extLst>
      <p:ext uri="{BB962C8B-B14F-4D97-AF65-F5344CB8AC3E}">
        <p14:creationId xmlns:p14="http://schemas.microsoft.com/office/powerpoint/2010/main" val="2883219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FEBEF03-4B71-434A-9F1C-7C2D52BCC13B}"/>
              </a:ext>
            </a:extLst>
          </p:cNvPr>
          <p:cNvPicPr>
            <a:picLocks noChangeAspect="1"/>
          </p:cNvPicPr>
          <p:nvPr/>
        </p:nvPicPr>
        <p:blipFill>
          <a:blip r:embed="rId2"/>
          <a:stretch>
            <a:fillRect/>
          </a:stretch>
        </p:blipFill>
        <p:spPr>
          <a:xfrm>
            <a:off x="0" y="0"/>
            <a:ext cx="7715403" cy="5382513"/>
          </a:xfrm>
          <a:prstGeom prst="rect">
            <a:avLst/>
          </a:prstGeom>
        </p:spPr>
      </p:pic>
      <p:pic>
        <p:nvPicPr>
          <p:cNvPr id="7" name="Picture 6">
            <a:extLst>
              <a:ext uri="{FF2B5EF4-FFF2-40B4-BE49-F238E27FC236}">
                <a16:creationId xmlns:a16="http://schemas.microsoft.com/office/drawing/2014/main" id="{78EDE673-8080-4140-99E6-124D8E165743}"/>
              </a:ext>
            </a:extLst>
          </p:cNvPr>
          <p:cNvPicPr>
            <a:picLocks noChangeAspect="1"/>
          </p:cNvPicPr>
          <p:nvPr/>
        </p:nvPicPr>
        <p:blipFill>
          <a:blip r:embed="rId3"/>
          <a:stretch>
            <a:fillRect/>
          </a:stretch>
        </p:blipFill>
        <p:spPr>
          <a:xfrm>
            <a:off x="5742569" y="2021840"/>
            <a:ext cx="6449431" cy="4399280"/>
          </a:xfrm>
          <a:prstGeom prst="rect">
            <a:avLst/>
          </a:prstGeom>
        </p:spPr>
      </p:pic>
    </p:spTree>
    <p:extLst>
      <p:ext uri="{BB962C8B-B14F-4D97-AF65-F5344CB8AC3E}">
        <p14:creationId xmlns:p14="http://schemas.microsoft.com/office/powerpoint/2010/main" val="259852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86C607-A54D-49BF-9910-075DEE988D61}"/>
              </a:ext>
            </a:extLst>
          </p:cNvPr>
          <p:cNvPicPr>
            <a:picLocks noChangeAspect="1"/>
          </p:cNvPicPr>
          <p:nvPr/>
        </p:nvPicPr>
        <p:blipFill>
          <a:blip r:embed="rId2"/>
          <a:stretch>
            <a:fillRect/>
          </a:stretch>
        </p:blipFill>
        <p:spPr>
          <a:xfrm>
            <a:off x="2759406" y="418839"/>
            <a:ext cx="7018628" cy="6020322"/>
          </a:xfrm>
          <a:prstGeom prst="rect">
            <a:avLst/>
          </a:prstGeom>
        </p:spPr>
      </p:pic>
    </p:spTree>
    <p:extLst>
      <p:ext uri="{BB962C8B-B14F-4D97-AF65-F5344CB8AC3E}">
        <p14:creationId xmlns:p14="http://schemas.microsoft.com/office/powerpoint/2010/main" val="2904752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7C1B5-C8F2-4A8F-A3D9-C982F5CAEB1B}"/>
              </a:ext>
            </a:extLst>
          </p:cNvPr>
          <p:cNvSpPr>
            <a:spLocks noGrp="1"/>
          </p:cNvSpPr>
          <p:nvPr>
            <p:ph type="title"/>
          </p:nvPr>
        </p:nvSpPr>
        <p:spPr/>
        <p:txBody>
          <a:bodyPr/>
          <a:lstStyle/>
          <a:p>
            <a:pPr algn="ctr"/>
            <a:r>
              <a:rPr lang="en-GB" b="1" u="sng" dirty="0">
                <a:latin typeface="Comic Sans MS" panose="030F0702030302020204" pitchFamily="66" charset="0"/>
              </a:rPr>
              <a:t>Morning and afternoon snack. </a:t>
            </a:r>
          </a:p>
        </p:txBody>
      </p:sp>
      <p:sp>
        <p:nvSpPr>
          <p:cNvPr id="4" name="Rectangle 3">
            <a:extLst>
              <a:ext uri="{FF2B5EF4-FFF2-40B4-BE49-F238E27FC236}">
                <a16:creationId xmlns:a16="http://schemas.microsoft.com/office/drawing/2014/main" id="{3ECC3167-8D2B-4EC1-A1A3-65C1BE2FD627}"/>
              </a:ext>
            </a:extLst>
          </p:cNvPr>
          <p:cNvSpPr/>
          <p:nvPr/>
        </p:nvSpPr>
        <p:spPr>
          <a:xfrm>
            <a:off x="2479173" y="1341525"/>
            <a:ext cx="7697213" cy="2052918"/>
          </a:xfrm>
          <a:prstGeom prst="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Morning snack this will consist of: </a:t>
            </a:r>
          </a:p>
          <a:p>
            <a:pPr algn="ctr"/>
            <a:r>
              <a:rPr lang="en-GB" dirty="0">
                <a:solidFill>
                  <a:schemeClr val="tx1"/>
                </a:solidFill>
                <a:latin typeface="Comic Sans MS" panose="030F0702030302020204" pitchFamily="66" charset="0"/>
              </a:rPr>
              <a:t>A yoghurt – dairy alternatives available. </a:t>
            </a:r>
          </a:p>
          <a:p>
            <a:pPr algn="ctr"/>
            <a:r>
              <a:rPr lang="en-GB" dirty="0">
                <a:solidFill>
                  <a:schemeClr val="tx1"/>
                </a:solidFill>
                <a:latin typeface="Comic Sans MS" panose="030F0702030302020204" pitchFamily="66" charset="0"/>
              </a:rPr>
              <a:t>Toast</a:t>
            </a:r>
          </a:p>
          <a:p>
            <a:pPr algn="ctr"/>
            <a:r>
              <a:rPr lang="en-GB" dirty="0">
                <a:solidFill>
                  <a:schemeClr val="tx1"/>
                </a:solidFill>
                <a:latin typeface="Comic Sans MS" panose="030F0702030302020204" pitchFamily="66" charset="0"/>
              </a:rPr>
              <a:t>Fruit </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This will alternate over the week to provide a range of choice for the children. </a:t>
            </a:r>
          </a:p>
        </p:txBody>
      </p:sp>
      <p:sp>
        <p:nvSpPr>
          <p:cNvPr id="5" name="Rectangle 4">
            <a:extLst>
              <a:ext uri="{FF2B5EF4-FFF2-40B4-BE49-F238E27FC236}">
                <a16:creationId xmlns:a16="http://schemas.microsoft.com/office/drawing/2014/main" id="{16F4AAA6-A9BC-4433-B3FB-5A4212FC5681}"/>
              </a:ext>
            </a:extLst>
          </p:cNvPr>
          <p:cNvSpPr/>
          <p:nvPr/>
        </p:nvSpPr>
        <p:spPr>
          <a:xfrm>
            <a:off x="2479173" y="3344384"/>
            <a:ext cx="7697213" cy="1613696"/>
          </a:xfrm>
          <a:prstGeom prst="rect">
            <a:avLst/>
          </a:prstGeom>
          <a:solidFill>
            <a:srgbClr val="CCFFCC"/>
          </a:solidFill>
          <a:ln>
            <a:solidFill>
              <a:srgbClr val="CCFF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Afternoon snack this will consist of: </a:t>
            </a:r>
          </a:p>
          <a:p>
            <a:pPr algn="ctr"/>
            <a:r>
              <a:rPr lang="en-GB" dirty="0">
                <a:solidFill>
                  <a:schemeClr val="tx1"/>
                </a:solidFill>
                <a:latin typeface="Comic Sans MS" panose="030F0702030302020204" pitchFamily="66" charset="0"/>
              </a:rPr>
              <a:t>Fruit.</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The fruit tends to alter and we get a range which include: raisins, apples, oranges, carrots and bananas. </a:t>
            </a:r>
          </a:p>
        </p:txBody>
      </p:sp>
      <p:sp>
        <p:nvSpPr>
          <p:cNvPr id="6" name="Rectangle 5">
            <a:extLst>
              <a:ext uri="{FF2B5EF4-FFF2-40B4-BE49-F238E27FC236}">
                <a16:creationId xmlns:a16="http://schemas.microsoft.com/office/drawing/2014/main" id="{7ED80128-6879-400A-BE16-102AD2F7DA55}"/>
              </a:ext>
            </a:extLst>
          </p:cNvPr>
          <p:cNvSpPr/>
          <p:nvPr/>
        </p:nvSpPr>
        <p:spPr>
          <a:xfrm>
            <a:off x="2479173" y="4907280"/>
            <a:ext cx="7697213" cy="609195"/>
          </a:xfrm>
          <a:prstGeom prst="rect">
            <a:avLst/>
          </a:prstGeom>
          <a:solidFill>
            <a:srgbClr val="FF99FF"/>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Children can bring their own healthy snack to enjoy during these times. </a:t>
            </a:r>
          </a:p>
        </p:txBody>
      </p:sp>
    </p:spTree>
    <p:extLst>
      <p:ext uri="{BB962C8B-B14F-4D97-AF65-F5344CB8AC3E}">
        <p14:creationId xmlns:p14="http://schemas.microsoft.com/office/powerpoint/2010/main" val="2543457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D7F737-8CBA-4C41-B509-8359A624667B}"/>
              </a:ext>
            </a:extLst>
          </p:cNvPr>
          <p:cNvPicPr>
            <a:picLocks noChangeAspect="1"/>
          </p:cNvPicPr>
          <p:nvPr/>
        </p:nvPicPr>
        <p:blipFill>
          <a:blip r:embed="rId2"/>
          <a:stretch>
            <a:fillRect/>
          </a:stretch>
        </p:blipFill>
        <p:spPr>
          <a:xfrm>
            <a:off x="2484310" y="782320"/>
            <a:ext cx="7037156" cy="4997646"/>
          </a:xfrm>
          <a:prstGeom prst="rect">
            <a:avLst/>
          </a:prstGeom>
        </p:spPr>
      </p:pic>
    </p:spTree>
    <p:extLst>
      <p:ext uri="{BB962C8B-B14F-4D97-AF65-F5344CB8AC3E}">
        <p14:creationId xmlns:p14="http://schemas.microsoft.com/office/powerpoint/2010/main" val="866279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63B29-F972-492A-BB4B-91782530C41E}"/>
              </a:ext>
            </a:extLst>
          </p:cNvPr>
          <p:cNvSpPr>
            <a:spLocks noGrp="1"/>
          </p:cNvSpPr>
          <p:nvPr>
            <p:ph type="title"/>
          </p:nvPr>
        </p:nvSpPr>
        <p:spPr/>
        <p:txBody>
          <a:bodyPr/>
          <a:lstStyle/>
          <a:p>
            <a:r>
              <a:rPr lang="en-GB" b="1" dirty="0">
                <a:latin typeface="Comic Sans MS" panose="030F0702030302020204" pitchFamily="66" charset="0"/>
              </a:rPr>
              <a:t>Our reward systems: </a:t>
            </a:r>
          </a:p>
        </p:txBody>
      </p:sp>
      <p:sp>
        <p:nvSpPr>
          <p:cNvPr id="4" name="Rectangle 3">
            <a:extLst>
              <a:ext uri="{FF2B5EF4-FFF2-40B4-BE49-F238E27FC236}">
                <a16:creationId xmlns:a16="http://schemas.microsoft.com/office/drawing/2014/main" id="{661F99B2-879C-4626-8E98-CD917069764D}"/>
              </a:ext>
            </a:extLst>
          </p:cNvPr>
          <p:cNvSpPr/>
          <p:nvPr/>
        </p:nvSpPr>
        <p:spPr>
          <a:xfrm>
            <a:off x="645458" y="1690688"/>
            <a:ext cx="7180730" cy="2572870"/>
          </a:xfrm>
          <a:prstGeom prst="rect">
            <a:avLst/>
          </a:prstGeom>
          <a:solidFill>
            <a:srgbClr val="FF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panose="030F0702030302020204" pitchFamily="66" charset="0"/>
              </a:rPr>
              <a:t>In Early Years we use Class Dojo as part of our reward system. When the children achieve </a:t>
            </a:r>
            <a:r>
              <a:rPr lang="en-GB" sz="2400" b="1" dirty="0">
                <a:solidFill>
                  <a:schemeClr val="tx1"/>
                </a:solidFill>
                <a:latin typeface="Comic Sans MS" panose="030F0702030302020204" pitchFamily="66" charset="0"/>
              </a:rPr>
              <a:t>10</a:t>
            </a:r>
            <a:r>
              <a:rPr lang="en-GB" sz="2400" dirty="0">
                <a:solidFill>
                  <a:schemeClr val="tx1"/>
                </a:solidFill>
                <a:latin typeface="Comic Sans MS" panose="030F0702030302020204" pitchFamily="66" charset="0"/>
              </a:rPr>
              <a:t> dojos they receive a prize out of our class prize box. </a:t>
            </a:r>
          </a:p>
        </p:txBody>
      </p:sp>
      <p:pic>
        <p:nvPicPr>
          <p:cNvPr id="1026" name="Picture 2" descr="ClassDojo for Students by Class Twist Inc.">
            <a:extLst>
              <a:ext uri="{FF2B5EF4-FFF2-40B4-BE49-F238E27FC236}">
                <a16:creationId xmlns:a16="http://schemas.microsoft.com/office/drawing/2014/main" id="{523F51B2-EA48-4153-A41B-A5B98A534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2024" y="2796398"/>
            <a:ext cx="3231776" cy="3231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584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D5F2C5-B529-4C72-8160-5A911D13BF80}"/>
              </a:ext>
            </a:extLst>
          </p:cNvPr>
          <p:cNvPicPr>
            <a:picLocks noChangeAspect="1"/>
          </p:cNvPicPr>
          <p:nvPr/>
        </p:nvPicPr>
        <p:blipFill>
          <a:blip r:embed="rId2"/>
          <a:stretch>
            <a:fillRect/>
          </a:stretch>
        </p:blipFill>
        <p:spPr>
          <a:xfrm>
            <a:off x="2072370" y="294431"/>
            <a:ext cx="8290830" cy="6411169"/>
          </a:xfrm>
          <a:prstGeom prst="rect">
            <a:avLst/>
          </a:prstGeom>
        </p:spPr>
      </p:pic>
    </p:spTree>
    <p:extLst>
      <p:ext uri="{BB962C8B-B14F-4D97-AF65-F5344CB8AC3E}">
        <p14:creationId xmlns:p14="http://schemas.microsoft.com/office/powerpoint/2010/main" val="62061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F65290-A156-450F-8EB0-6A4D939CA000}"/>
              </a:ext>
            </a:extLst>
          </p:cNvPr>
          <p:cNvPicPr>
            <a:picLocks noChangeAspect="1"/>
          </p:cNvPicPr>
          <p:nvPr/>
        </p:nvPicPr>
        <p:blipFill>
          <a:blip r:embed="rId2"/>
          <a:stretch>
            <a:fillRect/>
          </a:stretch>
        </p:blipFill>
        <p:spPr>
          <a:xfrm>
            <a:off x="3897439" y="220702"/>
            <a:ext cx="4397121" cy="6416596"/>
          </a:xfrm>
          <a:prstGeom prst="rect">
            <a:avLst/>
          </a:prstGeom>
        </p:spPr>
      </p:pic>
    </p:spTree>
    <p:extLst>
      <p:ext uri="{BB962C8B-B14F-4D97-AF65-F5344CB8AC3E}">
        <p14:creationId xmlns:p14="http://schemas.microsoft.com/office/powerpoint/2010/main" val="295016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72980-B3BD-409F-B8E0-AF6A2D8A0F59}"/>
              </a:ext>
            </a:extLst>
          </p:cNvPr>
          <p:cNvSpPr>
            <a:spLocks noGrp="1"/>
          </p:cNvSpPr>
          <p:nvPr>
            <p:ph type="title"/>
          </p:nvPr>
        </p:nvSpPr>
        <p:spPr/>
        <p:txBody>
          <a:bodyPr/>
          <a:lstStyle/>
          <a:p>
            <a:pPr algn="ctr"/>
            <a:r>
              <a:rPr lang="en-GB" b="1" u="sng" dirty="0">
                <a:latin typeface="Comic Sans MS" panose="030F0702030302020204" pitchFamily="66" charset="0"/>
              </a:rPr>
              <a:t>The Seven areas of the curriculum </a:t>
            </a:r>
          </a:p>
        </p:txBody>
      </p:sp>
      <p:pic>
        <p:nvPicPr>
          <p:cNvPr id="4" name="Picture 3">
            <a:extLst>
              <a:ext uri="{FF2B5EF4-FFF2-40B4-BE49-F238E27FC236}">
                <a16:creationId xmlns:a16="http://schemas.microsoft.com/office/drawing/2014/main" id="{265D9DA7-ABE7-4AEF-AF6C-604A2FF9768C}"/>
              </a:ext>
            </a:extLst>
          </p:cNvPr>
          <p:cNvPicPr>
            <a:picLocks noChangeAspect="1"/>
          </p:cNvPicPr>
          <p:nvPr/>
        </p:nvPicPr>
        <p:blipFill rotWithShape="1">
          <a:blip r:embed="rId2"/>
          <a:srcRect l="4598" t="2854"/>
          <a:stretch/>
        </p:blipFill>
        <p:spPr>
          <a:xfrm>
            <a:off x="4297680" y="1381759"/>
            <a:ext cx="3841136" cy="5386111"/>
          </a:xfrm>
          <a:prstGeom prst="rect">
            <a:avLst/>
          </a:prstGeom>
        </p:spPr>
      </p:pic>
    </p:spTree>
    <p:extLst>
      <p:ext uri="{BB962C8B-B14F-4D97-AF65-F5344CB8AC3E}">
        <p14:creationId xmlns:p14="http://schemas.microsoft.com/office/powerpoint/2010/main" val="865710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B4AD2-0518-44E9-8686-22E3AC148FDE}"/>
              </a:ext>
            </a:extLst>
          </p:cNvPr>
          <p:cNvSpPr>
            <a:spLocks noGrp="1"/>
          </p:cNvSpPr>
          <p:nvPr>
            <p:ph type="title"/>
          </p:nvPr>
        </p:nvSpPr>
        <p:spPr/>
        <p:txBody>
          <a:bodyPr/>
          <a:lstStyle/>
          <a:p>
            <a:pPr algn="ctr"/>
            <a:r>
              <a:rPr lang="en-GB" b="1" u="sng" dirty="0">
                <a:latin typeface="Comic Sans MS" panose="030F0702030302020204" pitchFamily="66" charset="0"/>
              </a:rPr>
              <a:t>Our topics</a:t>
            </a:r>
          </a:p>
        </p:txBody>
      </p:sp>
      <p:pic>
        <p:nvPicPr>
          <p:cNvPr id="6" name="Picture 5">
            <a:extLst>
              <a:ext uri="{FF2B5EF4-FFF2-40B4-BE49-F238E27FC236}">
                <a16:creationId xmlns:a16="http://schemas.microsoft.com/office/drawing/2014/main" id="{B4F2C689-4694-49F4-BEB2-936A7CEFD231}"/>
              </a:ext>
            </a:extLst>
          </p:cNvPr>
          <p:cNvPicPr>
            <a:picLocks noChangeAspect="1"/>
          </p:cNvPicPr>
          <p:nvPr/>
        </p:nvPicPr>
        <p:blipFill>
          <a:blip r:embed="rId2"/>
          <a:stretch>
            <a:fillRect/>
          </a:stretch>
        </p:blipFill>
        <p:spPr>
          <a:xfrm>
            <a:off x="1035126" y="1500129"/>
            <a:ext cx="5634616" cy="2927988"/>
          </a:xfrm>
          <a:prstGeom prst="rect">
            <a:avLst/>
          </a:prstGeom>
        </p:spPr>
      </p:pic>
      <p:pic>
        <p:nvPicPr>
          <p:cNvPr id="3" name="Picture 2">
            <a:extLst>
              <a:ext uri="{FF2B5EF4-FFF2-40B4-BE49-F238E27FC236}">
                <a16:creationId xmlns:a16="http://schemas.microsoft.com/office/drawing/2014/main" id="{450E870E-53EF-418C-AFE1-112E76520969}"/>
              </a:ext>
            </a:extLst>
          </p:cNvPr>
          <p:cNvPicPr>
            <a:picLocks noChangeAspect="1"/>
          </p:cNvPicPr>
          <p:nvPr/>
        </p:nvPicPr>
        <p:blipFill>
          <a:blip r:embed="rId3"/>
          <a:stretch>
            <a:fillRect/>
          </a:stretch>
        </p:blipFill>
        <p:spPr>
          <a:xfrm>
            <a:off x="3971366" y="4927394"/>
            <a:ext cx="8122023" cy="1771470"/>
          </a:xfrm>
          <a:prstGeom prst="rect">
            <a:avLst/>
          </a:prstGeom>
        </p:spPr>
      </p:pic>
    </p:spTree>
    <p:extLst>
      <p:ext uri="{BB962C8B-B14F-4D97-AF65-F5344CB8AC3E}">
        <p14:creationId xmlns:p14="http://schemas.microsoft.com/office/powerpoint/2010/main" val="385414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3B0B70-0971-4A54-9F93-681611F9B324}"/>
              </a:ext>
            </a:extLst>
          </p:cNvPr>
          <p:cNvPicPr>
            <a:picLocks noChangeAspect="1"/>
          </p:cNvPicPr>
          <p:nvPr/>
        </p:nvPicPr>
        <p:blipFill>
          <a:blip r:embed="rId2"/>
          <a:stretch>
            <a:fillRect/>
          </a:stretch>
        </p:blipFill>
        <p:spPr>
          <a:xfrm>
            <a:off x="1820809" y="430270"/>
            <a:ext cx="8550381" cy="5997460"/>
          </a:xfrm>
          <a:prstGeom prst="rect">
            <a:avLst/>
          </a:prstGeom>
        </p:spPr>
      </p:pic>
    </p:spTree>
    <p:extLst>
      <p:ext uri="{BB962C8B-B14F-4D97-AF65-F5344CB8AC3E}">
        <p14:creationId xmlns:p14="http://schemas.microsoft.com/office/powerpoint/2010/main" val="1323308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80BFFA9-3BA9-456C-8927-179A7ECB19B4}"/>
              </a:ext>
            </a:extLst>
          </p:cNvPr>
          <p:cNvPicPr>
            <a:picLocks noChangeAspect="1"/>
          </p:cNvPicPr>
          <p:nvPr/>
        </p:nvPicPr>
        <p:blipFill>
          <a:blip r:embed="rId2"/>
          <a:stretch>
            <a:fillRect/>
          </a:stretch>
        </p:blipFill>
        <p:spPr>
          <a:xfrm>
            <a:off x="1680025" y="234984"/>
            <a:ext cx="8831949" cy="6256622"/>
          </a:xfrm>
          <a:prstGeom prst="rect">
            <a:avLst/>
          </a:prstGeom>
        </p:spPr>
      </p:pic>
    </p:spTree>
    <p:extLst>
      <p:ext uri="{BB962C8B-B14F-4D97-AF65-F5344CB8AC3E}">
        <p14:creationId xmlns:p14="http://schemas.microsoft.com/office/powerpoint/2010/main" val="651825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16661A-6918-4DB6-A33D-300AAD722247}"/>
              </a:ext>
            </a:extLst>
          </p:cNvPr>
          <p:cNvPicPr>
            <a:picLocks noChangeAspect="1"/>
          </p:cNvPicPr>
          <p:nvPr/>
        </p:nvPicPr>
        <p:blipFill>
          <a:blip r:embed="rId2"/>
          <a:stretch>
            <a:fillRect/>
          </a:stretch>
        </p:blipFill>
        <p:spPr>
          <a:xfrm>
            <a:off x="2079811" y="437837"/>
            <a:ext cx="8971575" cy="6305001"/>
          </a:xfrm>
          <a:prstGeom prst="rect">
            <a:avLst/>
          </a:prstGeom>
        </p:spPr>
      </p:pic>
    </p:spTree>
    <p:extLst>
      <p:ext uri="{BB962C8B-B14F-4D97-AF65-F5344CB8AC3E}">
        <p14:creationId xmlns:p14="http://schemas.microsoft.com/office/powerpoint/2010/main" val="1587801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FDA2EC2-DAA0-45E1-9F73-822D51A2A0DD}"/>
              </a:ext>
            </a:extLst>
          </p:cNvPr>
          <p:cNvPicPr>
            <a:picLocks noChangeAspect="1"/>
          </p:cNvPicPr>
          <p:nvPr/>
        </p:nvPicPr>
        <p:blipFill>
          <a:blip r:embed="rId2"/>
          <a:stretch>
            <a:fillRect/>
          </a:stretch>
        </p:blipFill>
        <p:spPr>
          <a:xfrm>
            <a:off x="1862565" y="217712"/>
            <a:ext cx="9128535" cy="6422576"/>
          </a:xfrm>
          <a:prstGeom prst="rect">
            <a:avLst/>
          </a:prstGeom>
        </p:spPr>
      </p:pic>
    </p:spTree>
    <p:extLst>
      <p:ext uri="{BB962C8B-B14F-4D97-AF65-F5344CB8AC3E}">
        <p14:creationId xmlns:p14="http://schemas.microsoft.com/office/powerpoint/2010/main" val="1739989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0560F-6D06-4141-B0E2-16A39401D197}"/>
              </a:ext>
            </a:extLst>
          </p:cNvPr>
          <p:cNvPicPr>
            <a:picLocks noChangeAspect="1"/>
          </p:cNvPicPr>
          <p:nvPr/>
        </p:nvPicPr>
        <p:blipFill>
          <a:blip r:embed="rId2"/>
          <a:stretch>
            <a:fillRect/>
          </a:stretch>
        </p:blipFill>
        <p:spPr>
          <a:xfrm>
            <a:off x="1824620" y="449322"/>
            <a:ext cx="8542760" cy="5959356"/>
          </a:xfrm>
          <a:prstGeom prst="rect">
            <a:avLst/>
          </a:prstGeom>
        </p:spPr>
      </p:pic>
    </p:spTree>
    <p:extLst>
      <p:ext uri="{BB962C8B-B14F-4D97-AF65-F5344CB8AC3E}">
        <p14:creationId xmlns:p14="http://schemas.microsoft.com/office/powerpoint/2010/main" val="10552563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C47CDDD-8EBD-4C7D-B6AE-47B134EBB480}"/>
              </a:ext>
            </a:extLst>
          </p:cNvPr>
          <p:cNvPicPr>
            <a:picLocks noChangeAspect="1"/>
          </p:cNvPicPr>
          <p:nvPr/>
        </p:nvPicPr>
        <p:blipFill>
          <a:blip r:embed="rId2"/>
          <a:stretch>
            <a:fillRect/>
          </a:stretch>
        </p:blipFill>
        <p:spPr>
          <a:xfrm>
            <a:off x="2183898" y="203593"/>
            <a:ext cx="9126342" cy="6450814"/>
          </a:xfrm>
          <a:prstGeom prst="rect">
            <a:avLst/>
          </a:prstGeom>
        </p:spPr>
      </p:pic>
    </p:spTree>
    <p:extLst>
      <p:ext uri="{BB962C8B-B14F-4D97-AF65-F5344CB8AC3E}">
        <p14:creationId xmlns:p14="http://schemas.microsoft.com/office/powerpoint/2010/main" val="3786943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5C14FD-D966-4858-AE2A-AFB27B3F2D79}"/>
              </a:ext>
            </a:extLst>
          </p:cNvPr>
          <p:cNvPicPr>
            <a:picLocks noChangeAspect="1"/>
          </p:cNvPicPr>
          <p:nvPr/>
        </p:nvPicPr>
        <p:blipFill>
          <a:blip r:embed="rId2"/>
          <a:stretch>
            <a:fillRect/>
          </a:stretch>
        </p:blipFill>
        <p:spPr>
          <a:xfrm>
            <a:off x="1843671" y="399787"/>
            <a:ext cx="8504657" cy="6058425"/>
          </a:xfrm>
          <a:prstGeom prst="rect">
            <a:avLst/>
          </a:prstGeom>
        </p:spPr>
      </p:pic>
    </p:spTree>
    <p:extLst>
      <p:ext uri="{BB962C8B-B14F-4D97-AF65-F5344CB8AC3E}">
        <p14:creationId xmlns:p14="http://schemas.microsoft.com/office/powerpoint/2010/main" val="18542276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4EC836B-A4BB-4CF3-BA78-EDEBE5CDC0B5}"/>
              </a:ext>
            </a:extLst>
          </p:cNvPr>
          <p:cNvPicPr>
            <a:picLocks noChangeAspect="1"/>
          </p:cNvPicPr>
          <p:nvPr/>
        </p:nvPicPr>
        <p:blipFill>
          <a:blip r:embed="rId2"/>
          <a:stretch>
            <a:fillRect/>
          </a:stretch>
        </p:blipFill>
        <p:spPr>
          <a:xfrm>
            <a:off x="2299381" y="195973"/>
            <a:ext cx="9183433" cy="6466054"/>
          </a:xfrm>
          <a:prstGeom prst="rect">
            <a:avLst/>
          </a:prstGeom>
        </p:spPr>
      </p:pic>
    </p:spTree>
    <p:extLst>
      <p:ext uri="{BB962C8B-B14F-4D97-AF65-F5344CB8AC3E}">
        <p14:creationId xmlns:p14="http://schemas.microsoft.com/office/powerpoint/2010/main" val="10208033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9676CED-F6C3-47C5-BF9E-B91A937DB2A5}"/>
              </a:ext>
            </a:extLst>
          </p:cNvPr>
          <p:cNvPicPr>
            <a:picLocks noChangeAspect="1"/>
          </p:cNvPicPr>
          <p:nvPr/>
        </p:nvPicPr>
        <p:blipFill>
          <a:blip r:embed="rId2"/>
          <a:stretch>
            <a:fillRect/>
          </a:stretch>
        </p:blipFill>
        <p:spPr>
          <a:xfrm>
            <a:off x="1801758" y="418839"/>
            <a:ext cx="8588484" cy="6020322"/>
          </a:xfrm>
          <a:prstGeom prst="rect">
            <a:avLst/>
          </a:prstGeom>
        </p:spPr>
      </p:pic>
    </p:spTree>
    <p:extLst>
      <p:ext uri="{BB962C8B-B14F-4D97-AF65-F5344CB8AC3E}">
        <p14:creationId xmlns:p14="http://schemas.microsoft.com/office/powerpoint/2010/main" val="768963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BFE768A-49BA-4B8C-BAC6-A010669C3F9E}"/>
              </a:ext>
            </a:extLst>
          </p:cNvPr>
          <p:cNvPicPr>
            <a:picLocks noChangeAspect="1"/>
          </p:cNvPicPr>
          <p:nvPr/>
        </p:nvPicPr>
        <p:blipFill>
          <a:blip r:embed="rId2"/>
          <a:stretch>
            <a:fillRect/>
          </a:stretch>
        </p:blipFill>
        <p:spPr>
          <a:xfrm>
            <a:off x="2204947" y="113568"/>
            <a:ext cx="9341594" cy="6630863"/>
          </a:xfrm>
          <a:prstGeom prst="rect">
            <a:avLst/>
          </a:prstGeom>
        </p:spPr>
      </p:pic>
    </p:spTree>
    <p:extLst>
      <p:ext uri="{BB962C8B-B14F-4D97-AF65-F5344CB8AC3E}">
        <p14:creationId xmlns:p14="http://schemas.microsoft.com/office/powerpoint/2010/main" val="3715038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7D3CD2D-513C-43FF-AF2C-45A9C7E81941}"/>
              </a:ext>
            </a:extLst>
          </p:cNvPr>
          <p:cNvPicPr>
            <a:picLocks noChangeAspect="1"/>
          </p:cNvPicPr>
          <p:nvPr/>
        </p:nvPicPr>
        <p:blipFill>
          <a:blip r:embed="rId2"/>
          <a:stretch>
            <a:fillRect/>
          </a:stretch>
        </p:blipFill>
        <p:spPr>
          <a:xfrm>
            <a:off x="1858913" y="437891"/>
            <a:ext cx="8474174" cy="5982218"/>
          </a:xfrm>
          <a:prstGeom prst="rect">
            <a:avLst/>
          </a:prstGeom>
        </p:spPr>
      </p:pic>
    </p:spTree>
    <p:extLst>
      <p:ext uri="{BB962C8B-B14F-4D97-AF65-F5344CB8AC3E}">
        <p14:creationId xmlns:p14="http://schemas.microsoft.com/office/powerpoint/2010/main" val="2330274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2BF28-358E-41D8-BD01-C022B4E68AA2}"/>
              </a:ext>
            </a:extLst>
          </p:cNvPr>
          <p:cNvSpPr>
            <a:spLocks noGrp="1"/>
          </p:cNvSpPr>
          <p:nvPr>
            <p:ph type="title"/>
          </p:nvPr>
        </p:nvSpPr>
        <p:spPr/>
        <p:txBody>
          <a:bodyPr/>
          <a:lstStyle/>
          <a:p>
            <a:pPr algn="ctr"/>
            <a:r>
              <a:rPr lang="en-GB" b="1" u="sng" dirty="0">
                <a:latin typeface="Comic Sans MS" panose="030F0702030302020204" pitchFamily="66" charset="0"/>
              </a:rPr>
              <a:t>Numeracy focus</a:t>
            </a:r>
          </a:p>
        </p:txBody>
      </p:sp>
      <p:pic>
        <p:nvPicPr>
          <p:cNvPr id="4" name="Picture 3">
            <a:extLst>
              <a:ext uri="{FF2B5EF4-FFF2-40B4-BE49-F238E27FC236}">
                <a16:creationId xmlns:a16="http://schemas.microsoft.com/office/drawing/2014/main" id="{15C9A149-95EA-4F95-B51E-59880C06145B}"/>
              </a:ext>
            </a:extLst>
          </p:cNvPr>
          <p:cNvPicPr>
            <a:picLocks noChangeAspect="1"/>
          </p:cNvPicPr>
          <p:nvPr/>
        </p:nvPicPr>
        <p:blipFill>
          <a:blip r:embed="rId2"/>
          <a:stretch>
            <a:fillRect/>
          </a:stretch>
        </p:blipFill>
        <p:spPr>
          <a:xfrm>
            <a:off x="456712" y="1449607"/>
            <a:ext cx="10897088" cy="4116318"/>
          </a:xfrm>
          <a:prstGeom prst="rect">
            <a:avLst/>
          </a:prstGeom>
        </p:spPr>
      </p:pic>
    </p:spTree>
    <p:extLst>
      <p:ext uri="{BB962C8B-B14F-4D97-AF65-F5344CB8AC3E}">
        <p14:creationId xmlns:p14="http://schemas.microsoft.com/office/powerpoint/2010/main" val="2405902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8E48A1-F069-45F2-A8C3-79044FC9E640}"/>
              </a:ext>
            </a:extLst>
          </p:cNvPr>
          <p:cNvPicPr>
            <a:picLocks noChangeAspect="1"/>
          </p:cNvPicPr>
          <p:nvPr/>
        </p:nvPicPr>
        <p:blipFill>
          <a:blip r:embed="rId2"/>
          <a:stretch>
            <a:fillRect/>
          </a:stretch>
        </p:blipFill>
        <p:spPr>
          <a:xfrm>
            <a:off x="1599810" y="281667"/>
            <a:ext cx="8992379" cy="6294665"/>
          </a:xfrm>
          <a:prstGeom prst="rect">
            <a:avLst/>
          </a:prstGeom>
        </p:spPr>
      </p:pic>
    </p:spTree>
    <p:extLst>
      <p:ext uri="{BB962C8B-B14F-4D97-AF65-F5344CB8AC3E}">
        <p14:creationId xmlns:p14="http://schemas.microsoft.com/office/powerpoint/2010/main" val="20480502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DAB758-C6A1-4051-B4AA-886069805DE1}"/>
              </a:ext>
            </a:extLst>
          </p:cNvPr>
          <p:cNvPicPr>
            <a:picLocks noChangeAspect="1"/>
          </p:cNvPicPr>
          <p:nvPr/>
        </p:nvPicPr>
        <p:blipFill>
          <a:blip r:embed="rId2"/>
          <a:stretch>
            <a:fillRect/>
          </a:stretch>
        </p:blipFill>
        <p:spPr>
          <a:xfrm>
            <a:off x="1786516" y="449322"/>
            <a:ext cx="8618967" cy="5959356"/>
          </a:xfrm>
          <a:prstGeom prst="rect">
            <a:avLst/>
          </a:prstGeom>
        </p:spPr>
      </p:pic>
    </p:spTree>
    <p:extLst>
      <p:ext uri="{BB962C8B-B14F-4D97-AF65-F5344CB8AC3E}">
        <p14:creationId xmlns:p14="http://schemas.microsoft.com/office/powerpoint/2010/main" val="3351201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EC7207-DE90-4BB1-B283-B8BE36EBFC45}"/>
              </a:ext>
            </a:extLst>
          </p:cNvPr>
          <p:cNvPicPr>
            <a:picLocks noChangeAspect="1"/>
          </p:cNvPicPr>
          <p:nvPr/>
        </p:nvPicPr>
        <p:blipFill>
          <a:blip r:embed="rId2"/>
          <a:stretch>
            <a:fillRect/>
          </a:stretch>
        </p:blipFill>
        <p:spPr>
          <a:xfrm>
            <a:off x="2114260" y="670358"/>
            <a:ext cx="8677660" cy="6055562"/>
          </a:xfrm>
          <a:prstGeom prst="rect">
            <a:avLst/>
          </a:prstGeom>
        </p:spPr>
      </p:pic>
    </p:spTree>
    <p:extLst>
      <p:ext uri="{BB962C8B-B14F-4D97-AF65-F5344CB8AC3E}">
        <p14:creationId xmlns:p14="http://schemas.microsoft.com/office/powerpoint/2010/main" val="3597911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4D09C-D324-4939-B6A4-B33F7BB379CF}"/>
              </a:ext>
            </a:extLst>
          </p:cNvPr>
          <p:cNvSpPr>
            <a:spLocks noGrp="1"/>
          </p:cNvSpPr>
          <p:nvPr>
            <p:ph type="title"/>
          </p:nvPr>
        </p:nvSpPr>
        <p:spPr>
          <a:xfrm>
            <a:off x="838200" y="492945"/>
            <a:ext cx="10515600" cy="1325563"/>
          </a:xfrm>
        </p:spPr>
        <p:txBody>
          <a:bodyPr/>
          <a:lstStyle/>
          <a:p>
            <a:pPr algn="ctr"/>
            <a:r>
              <a:rPr lang="en-GB" b="1" u="sng" dirty="0">
                <a:latin typeface="Comic Sans MS" panose="030F0702030302020204" pitchFamily="66" charset="0"/>
              </a:rPr>
              <a:t>Little Wandle Foundations for Phonics</a:t>
            </a:r>
          </a:p>
        </p:txBody>
      </p:sp>
      <p:pic>
        <p:nvPicPr>
          <p:cNvPr id="4" name="table">
            <a:extLst>
              <a:ext uri="{FF2B5EF4-FFF2-40B4-BE49-F238E27FC236}">
                <a16:creationId xmlns:a16="http://schemas.microsoft.com/office/drawing/2014/main" id="{823463F3-4CB1-463E-9E57-AC606E3F2105}"/>
              </a:ext>
            </a:extLst>
          </p:cNvPr>
          <p:cNvPicPr>
            <a:picLocks noChangeAspect="1"/>
          </p:cNvPicPr>
          <p:nvPr/>
        </p:nvPicPr>
        <p:blipFill>
          <a:blip r:embed="rId2"/>
          <a:stretch>
            <a:fillRect/>
          </a:stretch>
        </p:blipFill>
        <p:spPr>
          <a:xfrm>
            <a:off x="687169" y="1690688"/>
            <a:ext cx="10530792" cy="4136064"/>
          </a:xfrm>
          <a:prstGeom prst="rect">
            <a:avLst/>
          </a:prstGeom>
        </p:spPr>
      </p:pic>
    </p:spTree>
    <p:extLst>
      <p:ext uri="{BB962C8B-B14F-4D97-AF65-F5344CB8AC3E}">
        <p14:creationId xmlns:p14="http://schemas.microsoft.com/office/powerpoint/2010/main" val="2395118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36F7F7-FD6B-4200-B83E-056C5E390110}"/>
              </a:ext>
            </a:extLst>
          </p:cNvPr>
          <p:cNvPicPr>
            <a:picLocks noChangeAspect="1"/>
          </p:cNvPicPr>
          <p:nvPr/>
        </p:nvPicPr>
        <p:blipFill>
          <a:blip r:embed="rId2"/>
          <a:stretch>
            <a:fillRect/>
          </a:stretch>
        </p:blipFill>
        <p:spPr>
          <a:xfrm>
            <a:off x="204608" y="139056"/>
            <a:ext cx="3223963" cy="4528699"/>
          </a:xfrm>
          <a:prstGeom prst="rect">
            <a:avLst/>
          </a:prstGeom>
        </p:spPr>
      </p:pic>
      <p:pic>
        <p:nvPicPr>
          <p:cNvPr id="5" name="Picture 4">
            <a:extLst>
              <a:ext uri="{FF2B5EF4-FFF2-40B4-BE49-F238E27FC236}">
                <a16:creationId xmlns:a16="http://schemas.microsoft.com/office/drawing/2014/main" id="{21FEEDCE-5666-4AF1-9381-375B834E8878}"/>
              </a:ext>
            </a:extLst>
          </p:cNvPr>
          <p:cNvPicPr>
            <a:picLocks noChangeAspect="1"/>
          </p:cNvPicPr>
          <p:nvPr/>
        </p:nvPicPr>
        <p:blipFill>
          <a:blip r:embed="rId3"/>
          <a:stretch>
            <a:fillRect/>
          </a:stretch>
        </p:blipFill>
        <p:spPr>
          <a:xfrm>
            <a:off x="3730541" y="639098"/>
            <a:ext cx="3741985" cy="5161358"/>
          </a:xfrm>
          <a:prstGeom prst="rect">
            <a:avLst/>
          </a:prstGeom>
        </p:spPr>
      </p:pic>
      <p:pic>
        <p:nvPicPr>
          <p:cNvPr id="6" name="Picture 5">
            <a:extLst>
              <a:ext uri="{FF2B5EF4-FFF2-40B4-BE49-F238E27FC236}">
                <a16:creationId xmlns:a16="http://schemas.microsoft.com/office/drawing/2014/main" id="{154FEF18-0977-415E-824D-F244FFD4FAE1}"/>
              </a:ext>
            </a:extLst>
          </p:cNvPr>
          <p:cNvPicPr>
            <a:picLocks noChangeAspect="1"/>
          </p:cNvPicPr>
          <p:nvPr/>
        </p:nvPicPr>
        <p:blipFill>
          <a:blip r:embed="rId4"/>
          <a:stretch>
            <a:fillRect/>
          </a:stretch>
        </p:blipFill>
        <p:spPr>
          <a:xfrm>
            <a:off x="7774496" y="510410"/>
            <a:ext cx="3443613" cy="4849906"/>
          </a:xfrm>
          <a:prstGeom prst="rect">
            <a:avLst/>
          </a:prstGeom>
        </p:spPr>
      </p:pic>
      <p:pic>
        <p:nvPicPr>
          <p:cNvPr id="2" name="Picture 1">
            <a:extLst>
              <a:ext uri="{FF2B5EF4-FFF2-40B4-BE49-F238E27FC236}">
                <a16:creationId xmlns:a16="http://schemas.microsoft.com/office/drawing/2014/main" id="{8DCBB761-7177-4F90-A9D2-C22EE19EE74C}"/>
              </a:ext>
            </a:extLst>
          </p:cNvPr>
          <p:cNvPicPr>
            <a:picLocks noChangeAspect="1"/>
          </p:cNvPicPr>
          <p:nvPr/>
        </p:nvPicPr>
        <p:blipFill>
          <a:blip r:embed="rId5"/>
          <a:stretch>
            <a:fillRect/>
          </a:stretch>
        </p:blipFill>
        <p:spPr>
          <a:xfrm>
            <a:off x="220444" y="4667755"/>
            <a:ext cx="2239408" cy="1948625"/>
          </a:xfrm>
          <a:prstGeom prst="rect">
            <a:avLst/>
          </a:prstGeom>
        </p:spPr>
      </p:pic>
    </p:spTree>
    <p:extLst>
      <p:ext uri="{BB962C8B-B14F-4D97-AF65-F5344CB8AC3E}">
        <p14:creationId xmlns:p14="http://schemas.microsoft.com/office/powerpoint/2010/main" val="25513675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8F80-0EAB-46A6-ADE3-85B2EAD71B31}"/>
              </a:ext>
            </a:extLst>
          </p:cNvPr>
          <p:cNvSpPr>
            <a:spLocks noGrp="1"/>
          </p:cNvSpPr>
          <p:nvPr>
            <p:ph type="title"/>
          </p:nvPr>
        </p:nvSpPr>
        <p:spPr>
          <a:xfrm>
            <a:off x="838199" y="610931"/>
            <a:ext cx="10515600" cy="1325563"/>
          </a:xfrm>
        </p:spPr>
        <p:txBody>
          <a:bodyPr/>
          <a:lstStyle/>
          <a:p>
            <a:pPr algn="ctr"/>
            <a:r>
              <a:rPr lang="en-GB" b="1" u="sng" dirty="0">
                <a:latin typeface="Comic Sans MS" panose="030F0702030302020204" pitchFamily="66" charset="0"/>
              </a:rPr>
              <a:t>Class Dojo Portfolios.</a:t>
            </a:r>
            <a:r>
              <a:rPr lang="en-GB" b="1" u="sng" dirty="0"/>
              <a:t> </a:t>
            </a:r>
          </a:p>
        </p:txBody>
      </p:sp>
      <p:sp>
        <p:nvSpPr>
          <p:cNvPr id="4" name="Rectangle 3">
            <a:extLst>
              <a:ext uri="{FF2B5EF4-FFF2-40B4-BE49-F238E27FC236}">
                <a16:creationId xmlns:a16="http://schemas.microsoft.com/office/drawing/2014/main" id="{5D566C25-CF87-44D6-B825-3DEF6D9EDB42}"/>
              </a:ext>
            </a:extLst>
          </p:cNvPr>
          <p:cNvSpPr/>
          <p:nvPr/>
        </p:nvSpPr>
        <p:spPr>
          <a:xfrm>
            <a:off x="2067232" y="1769346"/>
            <a:ext cx="8057535" cy="2959510"/>
          </a:xfrm>
          <a:prstGeom prst="rect">
            <a:avLst/>
          </a:prstGeom>
          <a:solidFill>
            <a:srgbClr val="FF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These will be uploaded to twice a week to show a snapshot of what your child has been up to whilst in Early Years and will be a focus of the 7 areas.</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Dojo will be used to showcase your children’s work at school, you can upload your own portfolio to show what you get up to at the weekends. </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We will not reply to any messages via the Dojo app, so please if you have any urgent questions please either ask me at the gate before or after school, go to the office or give the school a call. </a:t>
            </a:r>
          </a:p>
        </p:txBody>
      </p:sp>
    </p:spTree>
    <p:extLst>
      <p:ext uri="{BB962C8B-B14F-4D97-AF65-F5344CB8AC3E}">
        <p14:creationId xmlns:p14="http://schemas.microsoft.com/office/powerpoint/2010/main" val="21445859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941681-0C09-497B-8881-D6CCA9DDFB08}"/>
              </a:ext>
            </a:extLst>
          </p:cNvPr>
          <p:cNvSpPr/>
          <p:nvPr/>
        </p:nvSpPr>
        <p:spPr>
          <a:xfrm>
            <a:off x="1819836" y="797946"/>
            <a:ext cx="8229600" cy="4339650"/>
          </a:xfrm>
          <a:prstGeom prst="rect">
            <a:avLst/>
          </a:prstGeom>
          <a:solidFill>
            <a:srgbClr val="FFFF99"/>
          </a:solidFill>
          <a:ln>
            <a:solidFill>
              <a:schemeClr val="tx1"/>
            </a:solidFill>
          </a:ln>
        </p:spPr>
        <p:txBody>
          <a:bodyPr wrap="square">
            <a:spAutoFit/>
          </a:bodyPr>
          <a:lstStyle/>
          <a:p>
            <a:pPr algn="ctr"/>
            <a:r>
              <a:rPr lang="en-GB" sz="2400" b="1" u="sng" dirty="0">
                <a:latin typeface="Comic Sans MS" panose="030F0702030302020204" pitchFamily="66" charset="0"/>
              </a:rPr>
              <a:t>How you can help your child at home</a:t>
            </a:r>
          </a:p>
          <a:p>
            <a:pPr marL="285750" indent="-285750" algn="ctr">
              <a:buFont typeface="Arial" panose="020B0604020202020204" pitchFamily="34" charset="0"/>
              <a:buChar char="•"/>
            </a:pPr>
            <a:r>
              <a:rPr lang="en-GB" dirty="0">
                <a:latin typeface="Comic Sans MS" panose="030F0702030302020204" pitchFamily="66" charset="0"/>
              </a:rPr>
              <a:t>Daily reading of their reading book and phonics sheets</a:t>
            </a:r>
          </a:p>
          <a:p>
            <a:pPr marL="285750" indent="-285750" algn="ctr">
              <a:buFont typeface="Arial" panose="020B0604020202020204" pitchFamily="34" charset="0"/>
              <a:buChar char="•"/>
            </a:pPr>
            <a:r>
              <a:rPr lang="en-GB" dirty="0">
                <a:latin typeface="Comic Sans MS" panose="030F0702030302020204" pitchFamily="66" charset="0"/>
              </a:rPr>
              <a:t>Practising  phonics and spellings sent home</a:t>
            </a:r>
          </a:p>
          <a:p>
            <a:pPr marL="285750" indent="-285750" algn="ctr">
              <a:buFont typeface="Arial" panose="020B0604020202020204" pitchFamily="34" charset="0"/>
              <a:buChar char="•"/>
            </a:pPr>
            <a:r>
              <a:rPr lang="en-GB" dirty="0">
                <a:latin typeface="Comic Sans MS" panose="030F0702030302020204" pitchFamily="66" charset="0"/>
              </a:rPr>
              <a:t>Ensuring all homework is completed and returned on time / shared on Learning Book</a:t>
            </a:r>
          </a:p>
          <a:p>
            <a:pPr marL="285750" indent="-285750" algn="ctr">
              <a:buFont typeface="Arial" panose="020B0604020202020204" pitchFamily="34" charset="0"/>
              <a:buChar char="•"/>
            </a:pPr>
            <a:r>
              <a:rPr lang="en-GB" dirty="0">
                <a:latin typeface="Comic Sans MS" panose="030F0702030302020204" pitchFamily="66" charset="0"/>
              </a:rPr>
              <a:t>Sharing books regularly to foster a love of stories</a:t>
            </a:r>
          </a:p>
          <a:p>
            <a:pPr marL="285750" indent="-285750" algn="ctr">
              <a:buFont typeface="Arial" panose="020B0604020202020204" pitchFamily="34" charset="0"/>
              <a:buChar char="•"/>
            </a:pPr>
            <a:r>
              <a:rPr lang="en-GB" dirty="0">
                <a:latin typeface="Comic Sans MS" panose="030F0702030302020204" pitchFamily="66" charset="0"/>
              </a:rPr>
              <a:t>Counting and recognising numbers, coins, shapes, days of week, clock faces – new maths activities to come.</a:t>
            </a: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Please let us know when your child does something amazing at home – it could be swimming certificates, doing up their buttons for the first time, riding their bike without stabilisers, cutting their own food….etc, etc Your input is crucial in their learning journey and helps to give us a clear picture of your child.</a:t>
            </a:r>
          </a:p>
        </p:txBody>
      </p:sp>
    </p:spTree>
    <p:extLst>
      <p:ext uri="{BB962C8B-B14F-4D97-AF65-F5344CB8AC3E}">
        <p14:creationId xmlns:p14="http://schemas.microsoft.com/office/powerpoint/2010/main" val="4705390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5E68F-0CC5-4E85-9296-DDB2C7782FDB}"/>
              </a:ext>
            </a:extLst>
          </p:cNvPr>
          <p:cNvSpPr>
            <a:spLocks noGrp="1"/>
          </p:cNvSpPr>
          <p:nvPr>
            <p:ph type="title"/>
          </p:nvPr>
        </p:nvSpPr>
        <p:spPr/>
        <p:txBody>
          <a:bodyPr/>
          <a:lstStyle/>
          <a:p>
            <a:r>
              <a:rPr lang="en-GB" b="1" dirty="0"/>
              <a:t>Parents and Carers: </a:t>
            </a:r>
          </a:p>
        </p:txBody>
      </p:sp>
      <p:sp>
        <p:nvSpPr>
          <p:cNvPr id="3" name="Content Placeholder 2">
            <a:extLst>
              <a:ext uri="{FF2B5EF4-FFF2-40B4-BE49-F238E27FC236}">
                <a16:creationId xmlns:a16="http://schemas.microsoft.com/office/drawing/2014/main" id="{23FC5738-0412-4186-82D1-A90D56B3DD74}"/>
              </a:ext>
            </a:extLst>
          </p:cNvPr>
          <p:cNvSpPr>
            <a:spLocks noGrp="1"/>
          </p:cNvSpPr>
          <p:nvPr>
            <p:ph idx="1"/>
          </p:nvPr>
        </p:nvSpPr>
        <p:spPr>
          <a:xfrm>
            <a:off x="675640" y="1761808"/>
            <a:ext cx="10515600" cy="4351338"/>
          </a:xfrm>
        </p:spPr>
        <p:txBody>
          <a:bodyPr>
            <a:normAutofit lnSpcReduction="10000"/>
          </a:bodyPr>
          <a:lstStyle/>
          <a:p>
            <a:pPr marL="0" indent="0" algn="ctr">
              <a:buNone/>
            </a:pPr>
            <a:r>
              <a:rPr lang="en-GB" dirty="0">
                <a:latin typeface="SassoonPrimaryType" pitchFamily="2" charset="0"/>
              </a:rPr>
              <a:t>Please bring only essential items into school</a:t>
            </a:r>
          </a:p>
          <a:p>
            <a:pPr algn="ctr"/>
            <a:endParaRPr lang="en-GB" dirty="0">
              <a:latin typeface="SassoonPrimaryType" pitchFamily="2" charset="0"/>
            </a:endParaRPr>
          </a:p>
          <a:p>
            <a:pPr algn="ctr"/>
            <a:r>
              <a:rPr lang="en-GB" dirty="0">
                <a:latin typeface="SassoonPrimaryType" pitchFamily="2" charset="0"/>
              </a:rPr>
              <a:t>Wellies are an essential part of our day.</a:t>
            </a:r>
          </a:p>
          <a:p>
            <a:pPr algn="ctr"/>
            <a:r>
              <a:rPr lang="en-GB" dirty="0">
                <a:latin typeface="SassoonPrimaryType" pitchFamily="2" charset="0"/>
              </a:rPr>
              <a:t>Puddle suits so that we can enjoy the outdoors no matter the weather. </a:t>
            </a:r>
          </a:p>
          <a:p>
            <a:pPr algn="ctr"/>
            <a:r>
              <a:rPr lang="en-GB" dirty="0">
                <a:latin typeface="SassoonPrimaryType" pitchFamily="2" charset="0"/>
              </a:rPr>
              <a:t>Water bottles</a:t>
            </a:r>
          </a:p>
          <a:p>
            <a:pPr algn="ctr"/>
            <a:r>
              <a:rPr lang="en-GB" dirty="0">
                <a:latin typeface="SassoonPrimaryType" pitchFamily="2" charset="0"/>
              </a:rPr>
              <a:t>Uniform</a:t>
            </a:r>
          </a:p>
          <a:p>
            <a:pPr marL="0" indent="0" algn="ctr">
              <a:buNone/>
            </a:pPr>
            <a:r>
              <a:rPr lang="en-GB" b="1" dirty="0">
                <a:latin typeface="SassoonPrimaryType" pitchFamily="2" charset="0"/>
              </a:rPr>
              <a:t>Please ensure that any items which your child brings into school, </a:t>
            </a:r>
          </a:p>
          <a:p>
            <a:pPr marL="0" indent="0" algn="ctr">
              <a:buNone/>
            </a:pPr>
            <a:r>
              <a:rPr lang="en-GB" b="1" dirty="0">
                <a:latin typeface="SassoonPrimaryType" pitchFamily="2" charset="0"/>
              </a:rPr>
              <a:t> are clearly named and labelled. </a:t>
            </a:r>
            <a:endParaRPr lang="en-GB" b="1" dirty="0"/>
          </a:p>
        </p:txBody>
      </p:sp>
    </p:spTree>
    <p:extLst>
      <p:ext uri="{BB962C8B-B14F-4D97-AF65-F5344CB8AC3E}">
        <p14:creationId xmlns:p14="http://schemas.microsoft.com/office/powerpoint/2010/main" val="20769749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62E2-1648-4ACB-8440-A404305395EA}"/>
              </a:ext>
            </a:extLst>
          </p:cNvPr>
          <p:cNvSpPr>
            <a:spLocks noGrp="1"/>
          </p:cNvSpPr>
          <p:nvPr>
            <p:ph type="title"/>
          </p:nvPr>
        </p:nvSpPr>
        <p:spPr>
          <a:xfrm>
            <a:off x="838200" y="2223422"/>
            <a:ext cx="10515600" cy="1325563"/>
          </a:xfrm>
        </p:spPr>
        <p:txBody>
          <a:bodyPr>
            <a:normAutofit/>
          </a:bodyPr>
          <a:lstStyle/>
          <a:p>
            <a:r>
              <a:rPr lang="en-GB" sz="6000" b="1" u="sng" dirty="0">
                <a:latin typeface="Comic Sans MS" panose="030F0702030302020204" pitchFamily="66" charset="0"/>
              </a:rPr>
              <a:t>Do you have any questions? </a:t>
            </a:r>
          </a:p>
        </p:txBody>
      </p:sp>
    </p:spTree>
    <p:extLst>
      <p:ext uri="{BB962C8B-B14F-4D97-AF65-F5344CB8AC3E}">
        <p14:creationId xmlns:p14="http://schemas.microsoft.com/office/powerpoint/2010/main" val="27788278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TotalTime>
  <Words>499</Words>
  <Application>Microsoft Office PowerPoint</Application>
  <PresentationFormat>Widescreen</PresentationFormat>
  <Paragraphs>56</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Comic Sans MS</vt:lpstr>
      <vt:lpstr>SassoonPrimaryType</vt:lpstr>
      <vt:lpstr>Office Theme</vt:lpstr>
      <vt:lpstr>Welcome to the Early Years Unit!</vt:lpstr>
      <vt:lpstr>What we will discuss: </vt:lpstr>
      <vt:lpstr>Our School Day</vt:lpstr>
      <vt:lpstr>PowerPoint Presentation</vt:lpstr>
      <vt:lpstr>PowerPoint Presentation</vt:lpstr>
      <vt:lpstr>Morning and afternoon snack. </vt:lpstr>
      <vt:lpstr>PowerPoint Presentation</vt:lpstr>
      <vt:lpstr>Our reward systems: </vt:lpstr>
      <vt:lpstr>PowerPoint Presentation</vt:lpstr>
      <vt:lpstr>PowerPoint Presentation</vt:lpstr>
      <vt:lpstr>The Seven areas of the curriculum </vt:lpstr>
      <vt:lpstr>Our topics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Numeracy focus</vt:lpstr>
      <vt:lpstr>PowerPoint Presentation</vt:lpstr>
      <vt:lpstr>PowerPoint Presentation</vt:lpstr>
      <vt:lpstr>PowerPoint Presentation</vt:lpstr>
      <vt:lpstr>Little Wandle Foundations for Phonics</vt:lpstr>
      <vt:lpstr>PowerPoint Presentation</vt:lpstr>
      <vt:lpstr>Class Dojo Portfolios. </vt:lpstr>
      <vt:lpstr>PowerPoint Presentation</vt:lpstr>
      <vt:lpstr>Parents and Carers: </vt:lpstr>
      <vt:lpstr>Do you have 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Nursery!</dc:title>
  <dc:creator>Sophie Mansell</dc:creator>
  <cp:lastModifiedBy>Sophie Mansell</cp:lastModifiedBy>
  <cp:revision>17</cp:revision>
  <dcterms:created xsi:type="dcterms:W3CDTF">2025-09-09T19:26:22Z</dcterms:created>
  <dcterms:modified xsi:type="dcterms:W3CDTF">2026-09-08T19:26:22Z</dcterms:modified>
</cp:coreProperties>
</file>