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8" r:id="rId6"/>
    <p:sldId id="257" r:id="rId7"/>
    <p:sldId id="264" r:id="rId8"/>
    <p:sldId id="258" r:id="rId9"/>
    <p:sldId id="263" r:id="rId10"/>
    <p:sldId id="265" r:id="rId11"/>
    <p:sldId id="266" r:id="rId12"/>
    <p:sldId id="267" r:id="rId13"/>
    <p:sldId id="268" r:id="rId14"/>
    <p:sldId id="285" r:id="rId15"/>
    <p:sldId id="269" r:id="rId16"/>
    <p:sldId id="270" r:id="rId17"/>
    <p:sldId id="284" r:id="rId18"/>
    <p:sldId id="282" r:id="rId19"/>
    <p:sldId id="283" r:id="rId20"/>
    <p:sldId id="271" r:id="rId21"/>
    <p:sldId id="286" r:id="rId22"/>
    <p:sldId id="272" r:id="rId23"/>
    <p:sldId id="280" r:id="rId24"/>
    <p:sldId id="279" r:id="rId25"/>
    <p:sldId id="287" r:id="rId26"/>
    <p:sldId id="288" r:id="rId27"/>
    <p:sldId id="274" r:id="rId28"/>
    <p:sldId id="276" r:id="rId29"/>
    <p:sldId id="281" r:id="rId30"/>
    <p:sldId id="275"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56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0A585F1-3D0B-492A-A7B5-08F9C644501C}" type="datetimeFigureOut">
              <a:rPr lang="en-GB" smtClean="0"/>
              <a:t>12/09/2025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9A9361-2889-41ED-92FE-C3D7832CE4AC}" type="slidenum">
              <a:rPr lang="en-GB" smtClean="0"/>
              <a:t>‹#›</a:t>
            </a:fld>
            <a:endParaRPr lang="en-GB" dirty="0"/>
          </a:p>
        </p:txBody>
      </p:sp>
    </p:spTree>
    <p:extLst>
      <p:ext uri="{BB962C8B-B14F-4D97-AF65-F5344CB8AC3E}">
        <p14:creationId xmlns:p14="http://schemas.microsoft.com/office/powerpoint/2010/main" val="4083425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0A585F1-3D0B-492A-A7B5-08F9C644501C}" type="datetimeFigureOut">
              <a:rPr lang="en-GB" smtClean="0"/>
              <a:t>12/09/2025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9A9361-2889-41ED-92FE-C3D7832CE4AC}" type="slidenum">
              <a:rPr lang="en-GB" smtClean="0"/>
              <a:t>‹#›</a:t>
            </a:fld>
            <a:endParaRPr lang="en-GB" dirty="0"/>
          </a:p>
        </p:txBody>
      </p:sp>
    </p:spTree>
    <p:extLst>
      <p:ext uri="{BB962C8B-B14F-4D97-AF65-F5344CB8AC3E}">
        <p14:creationId xmlns:p14="http://schemas.microsoft.com/office/powerpoint/2010/main" val="725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A585F1-3D0B-492A-A7B5-08F9C644501C}" type="datetimeFigureOut">
              <a:rPr lang="en-GB" smtClean="0"/>
              <a:t>12/09/2025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9A9361-2889-41ED-92FE-C3D7832CE4AC}" type="slidenum">
              <a:rPr lang="en-GB" smtClean="0"/>
              <a:t>‹#›</a:t>
            </a:fld>
            <a:endParaRPr lang="en-GB" dirty="0"/>
          </a:p>
        </p:txBody>
      </p:sp>
    </p:spTree>
    <p:extLst>
      <p:ext uri="{BB962C8B-B14F-4D97-AF65-F5344CB8AC3E}">
        <p14:creationId xmlns:p14="http://schemas.microsoft.com/office/powerpoint/2010/main" val="4255000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0A585F1-3D0B-492A-A7B5-08F9C644501C}" type="datetimeFigureOut">
              <a:rPr lang="en-GB" smtClean="0"/>
              <a:t>12/09/2025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89A9361-2889-41ED-92FE-C3D7832CE4AC}" type="slidenum">
              <a:rPr lang="en-GB" smtClean="0"/>
              <a:t>‹#›</a:t>
            </a:fld>
            <a:endParaRPr lang="en-GB" dirty="0"/>
          </a:p>
        </p:txBody>
      </p:sp>
    </p:spTree>
    <p:extLst>
      <p:ext uri="{BB962C8B-B14F-4D97-AF65-F5344CB8AC3E}">
        <p14:creationId xmlns:p14="http://schemas.microsoft.com/office/powerpoint/2010/main" val="2110783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0A585F1-3D0B-492A-A7B5-08F9C644501C}" type="datetimeFigureOut">
              <a:rPr lang="en-GB" smtClean="0"/>
              <a:t>12/09/2025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89A9361-2889-41ED-92FE-C3D7832CE4AC}" type="slidenum">
              <a:rPr lang="en-GB" smtClean="0"/>
              <a:t>‹#›</a:t>
            </a:fld>
            <a:endParaRPr lang="en-GB" dirty="0"/>
          </a:p>
        </p:txBody>
      </p:sp>
    </p:spTree>
    <p:extLst>
      <p:ext uri="{BB962C8B-B14F-4D97-AF65-F5344CB8AC3E}">
        <p14:creationId xmlns:p14="http://schemas.microsoft.com/office/powerpoint/2010/main" val="510296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0A585F1-3D0B-492A-A7B5-08F9C644501C}" type="datetimeFigureOut">
              <a:rPr lang="en-GB" smtClean="0"/>
              <a:t>12/09/2025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89A9361-2889-41ED-92FE-C3D7832CE4AC}" type="slidenum">
              <a:rPr lang="en-GB" smtClean="0"/>
              <a:t>‹#›</a:t>
            </a:fld>
            <a:endParaRPr lang="en-GB" dirty="0"/>
          </a:p>
        </p:txBody>
      </p:sp>
    </p:spTree>
    <p:extLst>
      <p:ext uri="{BB962C8B-B14F-4D97-AF65-F5344CB8AC3E}">
        <p14:creationId xmlns:p14="http://schemas.microsoft.com/office/powerpoint/2010/main" val="721451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A585F1-3D0B-492A-A7B5-08F9C644501C}" type="datetimeFigureOut">
              <a:rPr lang="en-GB" smtClean="0"/>
              <a:t>12/09/2025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89A9361-2889-41ED-92FE-C3D7832CE4AC}" type="slidenum">
              <a:rPr lang="en-GB" smtClean="0"/>
              <a:t>‹#›</a:t>
            </a:fld>
            <a:endParaRPr lang="en-GB" dirty="0"/>
          </a:p>
        </p:txBody>
      </p:sp>
    </p:spTree>
    <p:extLst>
      <p:ext uri="{BB962C8B-B14F-4D97-AF65-F5344CB8AC3E}">
        <p14:creationId xmlns:p14="http://schemas.microsoft.com/office/powerpoint/2010/main" val="32413874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0A585F1-3D0B-492A-A7B5-08F9C644501C}" type="datetimeFigureOut">
              <a:rPr lang="en-GB" smtClean="0"/>
              <a:t>12/09/2025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89A9361-2889-41ED-92FE-C3D7832CE4AC}" type="slidenum">
              <a:rPr lang="en-GB" smtClean="0"/>
              <a:t>‹#›</a:t>
            </a:fld>
            <a:endParaRPr lang="en-GB" dirty="0"/>
          </a:p>
        </p:txBody>
      </p:sp>
    </p:spTree>
    <p:extLst>
      <p:ext uri="{BB962C8B-B14F-4D97-AF65-F5344CB8AC3E}">
        <p14:creationId xmlns:p14="http://schemas.microsoft.com/office/powerpoint/2010/main" val="461886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0A585F1-3D0B-492A-A7B5-08F9C644501C}" type="datetimeFigureOut">
              <a:rPr lang="en-GB" smtClean="0"/>
              <a:t>12/09/2025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89A9361-2889-41ED-92FE-C3D7832CE4AC}" type="slidenum">
              <a:rPr lang="en-GB" smtClean="0"/>
              <a:t>‹#›</a:t>
            </a:fld>
            <a:endParaRPr lang="en-GB" dirty="0"/>
          </a:p>
        </p:txBody>
      </p:sp>
    </p:spTree>
    <p:extLst>
      <p:ext uri="{BB962C8B-B14F-4D97-AF65-F5344CB8AC3E}">
        <p14:creationId xmlns:p14="http://schemas.microsoft.com/office/powerpoint/2010/main" val="6376601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0A585F1-3D0B-492A-A7B5-08F9C644501C}" type="datetimeFigureOut">
              <a:rPr lang="en-GB" smtClean="0"/>
              <a:t>12/09/2025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9A9361-2889-41ED-92FE-C3D7832CE4AC}" type="slidenum">
              <a:rPr lang="en-GB" smtClean="0"/>
              <a:t>‹#›</a:t>
            </a:fld>
            <a:endParaRPr lang="en-GB" dirty="0"/>
          </a:p>
        </p:txBody>
      </p:sp>
    </p:spTree>
    <p:extLst>
      <p:ext uri="{BB962C8B-B14F-4D97-AF65-F5344CB8AC3E}">
        <p14:creationId xmlns:p14="http://schemas.microsoft.com/office/powerpoint/2010/main" val="30093503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0A585F1-3D0B-492A-A7B5-08F9C644501C}" type="datetimeFigureOut">
              <a:rPr lang="en-GB" smtClean="0"/>
              <a:t>12/09/2025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9A9361-2889-41ED-92FE-C3D7832CE4AC}" type="slidenum">
              <a:rPr lang="en-GB" smtClean="0"/>
              <a:t>‹#›</a:t>
            </a:fld>
            <a:endParaRPr lang="en-GB" dirty="0"/>
          </a:p>
        </p:txBody>
      </p:sp>
    </p:spTree>
    <p:extLst>
      <p:ext uri="{BB962C8B-B14F-4D97-AF65-F5344CB8AC3E}">
        <p14:creationId xmlns:p14="http://schemas.microsoft.com/office/powerpoint/2010/main" val="1439085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A585F1-3D0B-492A-A7B5-08F9C644501C}" type="datetimeFigureOut">
              <a:rPr lang="en-GB" smtClean="0"/>
              <a:t>12/09/2025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9A9361-2889-41ED-92FE-C3D7832CE4AC}" type="slidenum">
              <a:rPr lang="en-GB" smtClean="0"/>
              <a:t>‹#›</a:t>
            </a:fld>
            <a:endParaRPr lang="en-GB" dirty="0"/>
          </a:p>
        </p:txBody>
      </p:sp>
    </p:spTree>
    <p:extLst>
      <p:ext uri="{BB962C8B-B14F-4D97-AF65-F5344CB8AC3E}">
        <p14:creationId xmlns:p14="http://schemas.microsoft.com/office/powerpoint/2010/main" val="24743337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ldenhill.stoke.sch.uk/" TargetMode="Externa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6" name="TextBox 5"/>
          <p:cNvSpPr txBox="1"/>
          <p:nvPr/>
        </p:nvSpPr>
        <p:spPr>
          <a:xfrm>
            <a:off x="1165920" y="1240841"/>
            <a:ext cx="6840760" cy="4339650"/>
          </a:xfrm>
          <a:prstGeom prst="rect">
            <a:avLst/>
          </a:prstGeom>
          <a:noFill/>
        </p:spPr>
        <p:txBody>
          <a:bodyPr wrap="square" rtlCol="0">
            <a:spAutoFit/>
          </a:bodyPr>
          <a:lstStyle/>
          <a:p>
            <a:pPr algn="ctr"/>
            <a:r>
              <a:rPr lang="en-GB" sz="8800" dirty="0">
                <a:solidFill>
                  <a:srgbClr val="FF0000"/>
                </a:solidFill>
                <a:latin typeface="SassoonPrimaryType" pitchFamily="2" charset="0"/>
              </a:rPr>
              <a:t>Welcome</a:t>
            </a:r>
          </a:p>
          <a:p>
            <a:r>
              <a:rPr lang="en-GB" sz="2400" dirty="0">
                <a:latin typeface="SassoonPrimaryType" pitchFamily="2" charset="0"/>
              </a:rPr>
              <a:t>Information Presentation for Reception parents</a:t>
            </a:r>
          </a:p>
          <a:p>
            <a:endParaRPr lang="en-GB" sz="2400" dirty="0">
              <a:latin typeface="SassoonPrimaryType" pitchFamily="2" charset="0"/>
            </a:endParaRPr>
          </a:p>
          <a:p>
            <a:r>
              <a:rPr lang="en-GB" sz="2400" dirty="0">
                <a:latin typeface="SassoonPrimaryType" pitchFamily="2" charset="0"/>
              </a:rPr>
              <a:t>Staff: </a:t>
            </a:r>
          </a:p>
          <a:p>
            <a:r>
              <a:rPr lang="en-GB" sz="2400" dirty="0">
                <a:latin typeface="SassoonPrimaryType" pitchFamily="2" charset="0"/>
              </a:rPr>
              <a:t>Class Teacher: Miss Sutherland</a:t>
            </a:r>
          </a:p>
          <a:p>
            <a:r>
              <a:rPr lang="en-GB" sz="2400" dirty="0">
                <a:latin typeface="SassoonPrimaryType" pitchFamily="2" charset="0"/>
              </a:rPr>
              <a:t>Miss Glover</a:t>
            </a:r>
          </a:p>
          <a:p>
            <a:r>
              <a:rPr lang="en-GB" sz="2400" dirty="0">
                <a:latin typeface="SassoonPrimaryType" pitchFamily="2" charset="0"/>
              </a:rPr>
              <a:t>Mrs Martin</a:t>
            </a:r>
          </a:p>
          <a:p>
            <a:endParaRPr lang="en-GB" sz="4400" dirty="0">
              <a:latin typeface="SassoonPrimaryType" pitchFamily="2" charset="0"/>
            </a:endParaRPr>
          </a:p>
        </p:txBody>
      </p:sp>
    </p:spTree>
    <p:extLst>
      <p:ext uri="{BB962C8B-B14F-4D97-AF65-F5344CB8AC3E}">
        <p14:creationId xmlns:p14="http://schemas.microsoft.com/office/powerpoint/2010/main" val="938183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6" name="TextBox 5"/>
          <p:cNvSpPr txBox="1"/>
          <p:nvPr/>
        </p:nvSpPr>
        <p:spPr>
          <a:xfrm>
            <a:off x="1165920" y="1240841"/>
            <a:ext cx="6840760" cy="7048083"/>
          </a:xfrm>
          <a:prstGeom prst="rect">
            <a:avLst/>
          </a:prstGeom>
          <a:noFill/>
        </p:spPr>
        <p:txBody>
          <a:bodyPr wrap="square" rtlCol="0">
            <a:spAutoFit/>
          </a:bodyPr>
          <a:lstStyle/>
          <a:p>
            <a:r>
              <a:rPr lang="en-GB" sz="4400" dirty="0">
                <a:latin typeface="SassoonPrimaryType" pitchFamily="2" charset="0"/>
              </a:rPr>
              <a:t>Today, we will discuss:</a:t>
            </a:r>
          </a:p>
          <a:p>
            <a:endParaRPr lang="en-GB" sz="4400" dirty="0">
              <a:latin typeface="SassoonPrimaryType" pitchFamily="2" charset="0"/>
            </a:endParaRPr>
          </a:p>
          <a:p>
            <a:pPr marL="571500" indent="-571500">
              <a:buFont typeface="Arial" panose="020B0604020202020204" pitchFamily="34" charset="0"/>
              <a:buChar char="•"/>
            </a:pPr>
            <a:r>
              <a:rPr lang="en-GB" sz="3200" dirty="0">
                <a:latin typeface="SassoonPrimaryType" pitchFamily="2" charset="0"/>
              </a:rPr>
              <a:t>The EYFS curriculum</a:t>
            </a:r>
          </a:p>
          <a:p>
            <a:pPr marL="571500" indent="-571500">
              <a:buFont typeface="Arial" panose="020B0604020202020204" pitchFamily="34" charset="0"/>
              <a:buChar char="•"/>
            </a:pPr>
            <a:r>
              <a:rPr lang="en-GB" sz="3200" dirty="0">
                <a:latin typeface="SassoonPrimaryType" pitchFamily="2" charset="0"/>
              </a:rPr>
              <a:t>General life in Reception</a:t>
            </a:r>
          </a:p>
          <a:p>
            <a:pPr marL="571500" indent="-571500">
              <a:buFont typeface="Arial" panose="020B0604020202020204" pitchFamily="34" charset="0"/>
              <a:buChar char="•"/>
            </a:pPr>
            <a:r>
              <a:rPr lang="en-GB" sz="3200" dirty="0">
                <a:latin typeface="SassoonPrimaryType" pitchFamily="2" charset="0"/>
              </a:rPr>
              <a:t>Phonics</a:t>
            </a:r>
          </a:p>
          <a:p>
            <a:pPr marL="571500" indent="-571500">
              <a:buFont typeface="Arial" panose="020B0604020202020204" pitchFamily="34" charset="0"/>
              <a:buChar char="•"/>
            </a:pPr>
            <a:r>
              <a:rPr lang="en-GB" sz="3200" dirty="0">
                <a:latin typeface="SassoonPrimaryType" pitchFamily="2" charset="0"/>
              </a:rPr>
              <a:t>Reading</a:t>
            </a:r>
          </a:p>
          <a:p>
            <a:pPr marL="571500" indent="-571500">
              <a:buFont typeface="Arial" panose="020B0604020202020204" pitchFamily="34" charset="0"/>
              <a:buChar char="•"/>
            </a:pPr>
            <a:r>
              <a:rPr lang="en-GB" sz="3200" dirty="0">
                <a:latin typeface="SassoonPrimaryType" pitchFamily="2" charset="0"/>
              </a:rPr>
              <a:t>Assessment</a:t>
            </a:r>
          </a:p>
          <a:p>
            <a:pPr marL="571500" indent="-571500">
              <a:buFont typeface="Arial" panose="020B0604020202020204" pitchFamily="34" charset="0"/>
              <a:buChar char="•"/>
            </a:pPr>
            <a:r>
              <a:rPr lang="en-GB" sz="3200" dirty="0">
                <a:latin typeface="SassoonPrimaryType" pitchFamily="2" charset="0"/>
              </a:rPr>
              <a:t>Behaviour Management</a:t>
            </a:r>
          </a:p>
          <a:p>
            <a:pPr marL="571500" indent="-571500">
              <a:buFont typeface="Arial" panose="020B0604020202020204" pitchFamily="34" charset="0"/>
              <a:buChar char="•"/>
            </a:pPr>
            <a:r>
              <a:rPr lang="en-GB" sz="3200" dirty="0">
                <a:latin typeface="SassoonPrimaryType" pitchFamily="2" charset="0"/>
              </a:rPr>
              <a:t>Topics in Reception</a:t>
            </a:r>
          </a:p>
          <a:p>
            <a:pPr marL="571500" indent="-571500">
              <a:buFont typeface="Arial" panose="020B0604020202020204" pitchFamily="34" charset="0"/>
              <a:buChar char="•"/>
            </a:pPr>
            <a:r>
              <a:rPr lang="en-GB" sz="3200" dirty="0">
                <a:latin typeface="SassoonPrimaryType" pitchFamily="2" charset="0"/>
              </a:rPr>
              <a:t>Donations</a:t>
            </a:r>
          </a:p>
          <a:p>
            <a:pPr marL="571500" indent="-571500">
              <a:buFont typeface="Arial" panose="020B0604020202020204" pitchFamily="34" charset="0"/>
              <a:buChar char="•"/>
            </a:pPr>
            <a:endParaRPr lang="en-GB" sz="3200" dirty="0">
              <a:latin typeface="SassoonPrimaryType" pitchFamily="2" charset="0"/>
            </a:endParaRPr>
          </a:p>
          <a:p>
            <a:pPr marL="571500" indent="-571500">
              <a:buFont typeface="Arial" panose="020B0604020202020204" pitchFamily="34" charset="0"/>
              <a:buChar char="•"/>
            </a:pPr>
            <a:endParaRPr lang="en-GB" sz="3200" dirty="0">
              <a:latin typeface="SassoonPrimaryType" pitchFamily="2" charset="0"/>
            </a:endParaRPr>
          </a:p>
          <a:p>
            <a:pPr marL="571500" indent="-571500">
              <a:buFont typeface="Arial" panose="020B0604020202020204" pitchFamily="34" charset="0"/>
              <a:buChar char="•"/>
            </a:pPr>
            <a:endParaRPr lang="en-GB" sz="4400" dirty="0">
              <a:latin typeface="SassoonPrimaryType" pitchFamily="2" charset="0"/>
            </a:endParaRPr>
          </a:p>
        </p:txBody>
      </p:sp>
    </p:spTree>
    <p:extLst>
      <p:ext uri="{BB962C8B-B14F-4D97-AF65-F5344CB8AC3E}">
        <p14:creationId xmlns:p14="http://schemas.microsoft.com/office/powerpoint/2010/main" val="22786763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763688" y="520503"/>
            <a:ext cx="5760640" cy="830997"/>
          </a:xfrm>
          <a:prstGeom prst="rect">
            <a:avLst/>
          </a:prstGeom>
          <a:noFill/>
        </p:spPr>
        <p:txBody>
          <a:bodyPr wrap="square" rtlCol="0">
            <a:spAutoFit/>
          </a:bodyPr>
          <a:lstStyle/>
          <a:p>
            <a:pPr algn="ctr"/>
            <a:r>
              <a:rPr lang="en-GB" sz="4800" dirty="0">
                <a:solidFill>
                  <a:srgbClr val="FF0000"/>
                </a:solidFill>
                <a:latin typeface="SassoonPrimaryType" pitchFamily="2" charset="0"/>
              </a:rPr>
              <a:t>The EYFS Curriculum</a:t>
            </a:r>
          </a:p>
        </p:txBody>
      </p:sp>
      <p:sp>
        <p:nvSpPr>
          <p:cNvPr id="3" name="Rectangle 2"/>
          <p:cNvSpPr/>
          <p:nvPr/>
        </p:nvSpPr>
        <p:spPr>
          <a:xfrm>
            <a:off x="1417503" y="2420888"/>
            <a:ext cx="6048672" cy="3816429"/>
          </a:xfrm>
          <a:prstGeom prst="rect">
            <a:avLst/>
          </a:prstGeom>
        </p:spPr>
        <p:txBody>
          <a:bodyPr wrap="square">
            <a:spAutoFit/>
          </a:bodyPr>
          <a:lstStyle/>
          <a:p>
            <a:pPr marL="285750" indent="-285750">
              <a:buFont typeface="Arial" panose="020B0604020202020204" pitchFamily="34" charset="0"/>
              <a:buChar char="•"/>
            </a:pPr>
            <a:r>
              <a:rPr lang="en-GB" sz="2800" dirty="0">
                <a:latin typeface="SassoonPrimaryType" pitchFamily="2" charset="0"/>
              </a:rPr>
              <a:t>Personal, Social and Emotional Development</a:t>
            </a:r>
          </a:p>
          <a:p>
            <a:pPr marL="285750" indent="-285750">
              <a:buFont typeface="Arial" panose="020B0604020202020204" pitchFamily="34" charset="0"/>
              <a:buChar char="•"/>
            </a:pPr>
            <a:r>
              <a:rPr lang="en-GB" sz="2800" dirty="0">
                <a:latin typeface="SassoonPrimaryType" pitchFamily="2" charset="0"/>
              </a:rPr>
              <a:t>Communication and Language</a:t>
            </a:r>
          </a:p>
          <a:p>
            <a:pPr marL="285750" indent="-285750">
              <a:buFont typeface="Arial" panose="020B0604020202020204" pitchFamily="34" charset="0"/>
              <a:buChar char="•"/>
            </a:pPr>
            <a:r>
              <a:rPr lang="en-GB" sz="2800" dirty="0">
                <a:latin typeface="SassoonPrimaryType" pitchFamily="2" charset="0"/>
              </a:rPr>
              <a:t>Physical Development</a:t>
            </a:r>
          </a:p>
          <a:p>
            <a:pPr marL="285750" indent="-285750">
              <a:buFont typeface="Arial" panose="020B0604020202020204" pitchFamily="34" charset="0"/>
              <a:buChar char="•"/>
            </a:pPr>
            <a:r>
              <a:rPr lang="en-GB" sz="2800" dirty="0">
                <a:latin typeface="SassoonPrimaryType" pitchFamily="2" charset="0"/>
              </a:rPr>
              <a:t>Literacy</a:t>
            </a:r>
          </a:p>
          <a:p>
            <a:pPr marL="285750" indent="-285750">
              <a:buFont typeface="Arial" panose="020B0604020202020204" pitchFamily="34" charset="0"/>
              <a:buChar char="•"/>
            </a:pPr>
            <a:r>
              <a:rPr lang="en-GB" sz="2800" dirty="0">
                <a:latin typeface="SassoonPrimaryType" pitchFamily="2" charset="0"/>
              </a:rPr>
              <a:t>Mathematics</a:t>
            </a:r>
          </a:p>
          <a:p>
            <a:pPr marL="285750" indent="-285750">
              <a:buFont typeface="Arial" panose="020B0604020202020204" pitchFamily="34" charset="0"/>
              <a:buChar char="•"/>
            </a:pPr>
            <a:r>
              <a:rPr lang="en-GB" sz="2800" dirty="0">
                <a:latin typeface="SassoonPrimaryType" pitchFamily="2" charset="0"/>
              </a:rPr>
              <a:t>Understanding the World</a:t>
            </a:r>
          </a:p>
          <a:p>
            <a:pPr marL="285750" indent="-285750">
              <a:buFont typeface="Arial" panose="020B0604020202020204" pitchFamily="34" charset="0"/>
              <a:buChar char="•"/>
            </a:pPr>
            <a:r>
              <a:rPr lang="en-GB" sz="2800" dirty="0">
                <a:latin typeface="SassoonPrimaryType" pitchFamily="2" charset="0"/>
              </a:rPr>
              <a:t>Expressive Arts and Design</a:t>
            </a:r>
          </a:p>
          <a:p>
            <a:endParaRPr lang="en-GB" dirty="0"/>
          </a:p>
        </p:txBody>
      </p:sp>
      <p:sp>
        <p:nvSpPr>
          <p:cNvPr id="6" name="TextBox 5"/>
          <p:cNvSpPr txBox="1"/>
          <p:nvPr/>
        </p:nvSpPr>
        <p:spPr>
          <a:xfrm>
            <a:off x="1417503" y="1240841"/>
            <a:ext cx="6106825" cy="923330"/>
          </a:xfrm>
          <a:prstGeom prst="rect">
            <a:avLst/>
          </a:prstGeom>
          <a:noFill/>
        </p:spPr>
        <p:txBody>
          <a:bodyPr wrap="square" rtlCol="0">
            <a:spAutoFit/>
          </a:bodyPr>
          <a:lstStyle/>
          <a:p>
            <a:pPr algn="just"/>
            <a:r>
              <a:rPr lang="en-GB" dirty="0">
                <a:latin typeface="SassoonPrimaryType" pitchFamily="2" charset="0"/>
              </a:rPr>
              <a:t>The Early Years Foundation Stage curriculum is split into 7 areas of learning and within these 7 areas there are 17 goals against which the children are assessed.</a:t>
            </a:r>
          </a:p>
        </p:txBody>
      </p:sp>
    </p:spTree>
    <p:extLst>
      <p:ext uri="{BB962C8B-B14F-4D97-AF65-F5344CB8AC3E}">
        <p14:creationId xmlns:p14="http://schemas.microsoft.com/office/powerpoint/2010/main" val="11941250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1077218"/>
          </a:xfrm>
          <a:prstGeom prst="rect">
            <a:avLst/>
          </a:prstGeom>
          <a:noFill/>
        </p:spPr>
        <p:txBody>
          <a:bodyPr wrap="square" rtlCol="0">
            <a:spAutoFit/>
          </a:bodyPr>
          <a:lstStyle/>
          <a:p>
            <a:pPr algn="ctr"/>
            <a:r>
              <a:rPr lang="en-GB" sz="3200" dirty="0">
                <a:solidFill>
                  <a:srgbClr val="FF0000"/>
                </a:solidFill>
                <a:latin typeface="SassoonPrimaryType" pitchFamily="2" charset="0"/>
              </a:rPr>
              <a:t>Personal, Social and Emotional Development</a:t>
            </a:r>
          </a:p>
        </p:txBody>
      </p:sp>
      <p:sp>
        <p:nvSpPr>
          <p:cNvPr id="3" name="TextBox 2"/>
          <p:cNvSpPr txBox="1"/>
          <p:nvPr/>
        </p:nvSpPr>
        <p:spPr>
          <a:xfrm>
            <a:off x="395536" y="1447142"/>
            <a:ext cx="8424935" cy="369332"/>
          </a:xfrm>
          <a:prstGeom prst="rect">
            <a:avLst/>
          </a:prstGeom>
          <a:noFill/>
        </p:spPr>
        <p:txBody>
          <a:bodyPr wrap="square" rtlCol="0">
            <a:spAutoFit/>
          </a:bodyPr>
          <a:lstStyle/>
          <a:p>
            <a:pPr algn="ctr"/>
            <a:r>
              <a:rPr lang="en-GB" dirty="0">
                <a:latin typeface="SassoonPrimaryType" pitchFamily="2" charset="0"/>
              </a:rPr>
              <a:t>This area of learning is a prime area. It is split into 3 goals.</a:t>
            </a:r>
          </a:p>
        </p:txBody>
      </p:sp>
      <p:sp>
        <p:nvSpPr>
          <p:cNvPr id="6" name="TextBox 5"/>
          <p:cNvSpPr txBox="1"/>
          <p:nvPr/>
        </p:nvSpPr>
        <p:spPr>
          <a:xfrm>
            <a:off x="251521" y="2110721"/>
            <a:ext cx="2916323" cy="4555093"/>
          </a:xfrm>
          <a:prstGeom prst="rect">
            <a:avLst/>
          </a:prstGeom>
          <a:noFill/>
        </p:spPr>
        <p:txBody>
          <a:bodyPr wrap="square" rtlCol="0">
            <a:spAutoFit/>
          </a:bodyPr>
          <a:lstStyle/>
          <a:p>
            <a:r>
              <a:rPr lang="en-GB" b="1" dirty="0">
                <a:solidFill>
                  <a:srgbClr val="FF0000"/>
                </a:solidFill>
                <a:latin typeface="SassoonPrimaryType" pitchFamily="2" charset="0"/>
              </a:rPr>
              <a:t>Self Regulation</a:t>
            </a:r>
          </a:p>
          <a:p>
            <a:pPr marL="285750" indent="-285750">
              <a:buFont typeface="Arial" panose="020B0604020202020204" pitchFamily="34" charset="0"/>
              <a:buChar char="•"/>
            </a:pPr>
            <a:r>
              <a:rPr lang="en-US" sz="1600" dirty="0"/>
              <a:t>Show an understanding of their own feelings and those of others and begin to regulate their </a:t>
            </a:r>
            <a:r>
              <a:rPr lang="en-US" sz="1600" dirty="0" err="1"/>
              <a:t>behaviour</a:t>
            </a:r>
            <a:r>
              <a:rPr lang="en-US" sz="1600" dirty="0"/>
              <a:t> accordingly. </a:t>
            </a:r>
          </a:p>
          <a:p>
            <a:r>
              <a:rPr lang="en-US" sz="1600" dirty="0"/>
              <a:t>• Set and work towards simple goals, being able to wait for what they want and control their immediate impulses when appropriate. </a:t>
            </a:r>
          </a:p>
          <a:p>
            <a:r>
              <a:rPr lang="en-US" sz="1600" dirty="0"/>
              <a:t>• Give focused attention to what the teacher says, responding appropriately even when engaged in activity, and show an ability to follow instructions involving several ideas or actions.</a:t>
            </a:r>
            <a:endParaRPr lang="en-GB" sz="1600" dirty="0">
              <a:solidFill>
                <a:srgbClr val="FF0000"/>
              </a:solidFill>
              <a:latin typeface="SassoonPrimaryType" pitchFamily="2" charset="0"/>
            </a:endParaRPr>
          </a:p>
        </p:txBody>
      </p:sp>
      <p:sp>
        <p:nvSpPr>
          <p:cNvPr id="7" name="TextBox 6"/>
          <p:cNvSpPr txBox="1"/>
          <p:nvPr/>
        </p:nvSpPr>
        <p:spPr>
          <a:xfrm>
            <a:off x="3239851" y="2117910"/>
            <a:ext cx="2736304" cy="3847207"/>
          </a:xfrm>
          <a:prstGeom prst="rect">
            <a:avLst/>
          </a:prstGeom>
          <a:noFill/>
        </p:spPr>
        <p:txBody>
          <a:bodyPr wrap="square" rtlCol="0">
            <a:spAutoFit/>
          </a:bodyPr>
          <a:lstStyle/>
          <a:p>
            <a:pPr algn="ctr"/>
            <a:r>
              <a:rPr lang="en-GB" b="1" dirty="0">
                <a:solidFill>
                  <a:srgbClr val="FF0000"/>
                </a:solidFill>
                <a:latin typeface="SassoonPrimaryType" pitchFamily="2" charset="0"/>
              </a:rPr>
              <a:t>Managing Self</a:t>
            </a:r>
          </a:p>
          <a:p>
            <a:r>
              <a:rPr lang="en-US" dirty="0"/>
              <a:t>• </a:t>
            </a:r>
            <a:r>
              <a:rPr lang="en-US" sz="1600" dirty="0"/>
              <a:t>Be confident to try new activities and show independence, resilience and perseverance in the face of challenge. </a:t>
            </a:r>
          </a:p>
          <a:p>
            <a:r>
              <a:rPr lang="en-US" sz="1600" dirty="0"/>
              <a:t>• Explain the reasons for rules, know right from wrong and try to behave accordingly. </a:t>
            </a:r>
          </a:p>
          <a:p>
            <a:r>
              <a:rPr lang="en-US" sz="1600" dirty="0"/>
              <a:t>• Manage their own basic hygiene and personal needs, including dressing, going to the toilet and understanding the importance of healthy food choices</a:t>
            </a:r>
            <a:endParaRPr lang="en-GB" sz="1600" dirty="0">
              <a:latin typeface="SassoonPrimaryType" pitchFamily="2" charset="0"/>
            </a:endParaRPr>
          </a:p>
        </p:txBody>
      </p:sp>
      <p:sp>
        <p:nvSpPr>
          <p:cNvPr id="8" name="TextBox 7"/>
          <p:cNvSpPr txBox="1"/>
          <p:nvPr/>
        </p:nvSpPr>
        <p:spPr>
          <a:xfrm>
            <a:off x="6107766" y="2117910"/>
            <a:ext cx="2952327" cy="2092881"/>
          </a:xfrm>
          <a:prstGeom prst="rect">
            <a:avLst/>
          </a:prstGeom>
          <a:noFill/>
        </p:spPr>
        <p:txBody>
          <a:bodyPr wrap="square" rtlCol="0">
            <a:spAutoFit/>
          </a:bodyPr>
          <a:lstStyle/>
          <a:p>
            <a:pPr algn="ctr"/>
            <a:r>
              <a:rPr lang="en-GB" b="1" dirty="0">
                <a:solidFill>
                  <a:srgbClr val="FF0000"/>
                </a:solidFill>
                <a:latin typeface="SassoonPrimaryType" pitchFamily="2" charset="0"/>
              </a:rPr>
              <a:t>Building Relationships</a:t>
            </a:r>
          </a:p>
          <a:p>
            <a:r>
              <a:rPr lang="en-US" sz="1600" dirty="0"/>
              <a:t>Work and play cooperatively and take turns with others. </a:t>
            </a:r>
          </a:p>
          <a:p>
            <a:r>
              <a:rPr lang="en-US" sz="1600" dirty="0"/>
              <a:t>• Form positive attachments to adults and friendships with peers. </a:t>
            </a:r>
          </a:p>
          <a:p>
            <a:r>
              <a:rPr lang="en-US" sz="1600" dirty="0"/>
              <a:t>• Show sensitivity to their own and to others’ needs</a:t>
            </a:r>
            <a:endParaRPr lang="en-GB" sz="1600" dirty="0">
              <a:latin typeface="SassoonPrimaryType" pitchFamily="2" charset="0"/>
            </a:endParaRPr>
          </a:p>
        </p:txBody>
      </p:sp>
    </p:spTree>
    <p:extLst>
      <p:ext uri="{BB962C8B-B14F-4D97-AF65-F5344CB8AC3E}">
        <p14:creationId xmlns:p14="http://schemas.microsoft.com/office/powerpoint/2010/main" val="40688442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584775"/>
          </a:xfrm>
          <a:prstGeom prst="rect">
            <a:avLst/>
          </a:prstGeom>
          <a:noFill/>
        </p:spPr>
        <p:txBody>
          <a:bodyPr wrap="square" rtlCol="0">
            <a:spAutoFit/>
          </a:bodyPr>
          <a:lstStyle/>
          <a:p>
            <a:pPr algn="ctr"/>
            <a:r>
              <a:rPr lang="en-GB" sz="3200" dirty="0">
                <a:solidFill>
                  <a:srgbClr val="FF0000"/>
                </a:solidFill>
                <a:latin typeface="SassoonPrimaryType" pitchFamily="2" charset="0"/>
              </a:rPr>
              <a:t>Communication and Language</a:t>
            </a:r>
          </a:p>
        </p:txBody>
      </p:sp>
      <p:sp>
        <p:nvSpPr>
          <p:cNvPr id="3" name="TextBox 2"/>
          <p:cNvSpPr txBox="1"/>
          <p:nvPr/>
        </p:nvSpPr>
        <p:spPr>
          <a:xfrm>
            <a:off x="395536" y="1447142"/>
            <a:ext cx="8424935" cy="646331"/>
          </a:xfrm>
          <a:prstGeom prst="rect">
            <a:avLst/>
          </a:prstGeom>
          <a:noFill/>
        </p:spPr>
        <p:txBody>
          <a:bodyPr wrap="square" rtlCol="0">
            <a:spAutoFit/>
          </a:bodyPr>
          <a:lstStyle/>
          <a:p>
            <a:pPr algn="ctr"/>
            <a:r>
              <a:rPr lang="en-GB" dirty="0">
                <a:latin typeface="SassoonPrimaryType" pitchFamily="2" charset="0"/>
              </a:rPr>
              <a:t>This area of learning is a prime area and underpins all learning across the curriculum. It is split into 2 goals.</a:t>
            </a:r>
          </a:p>
        </p:txBody>
      </p:sp>
      <p:sp>
        <p:nvSpPr>
          <p:cNvPr id="6" name="TextBox 5"/>
          <p:cNvSpPr txBox="1"/>
          <p:nvPr/>
        </p:nvSpPr>
        <p:spPr>
          <a:xfrm>
            <a:off x="238914" y="2341554"/>
            <a:ext cx="3829030" cy="3970318"/>
          </a:xfrm>
          <a:prstGeom prst="rect">
            <a:avLst/>
          </a:prstGeom>
          <a:noFill/>
        </p:spPr>
        <p:txBody>
          <a:bodyPr wrap="square" rtlCol="0">
            <a:spAutoFit/>
          </a:bodyPr>
          <a:lstStyle/>
          <a:p>
            <a:r>
              <a:rPr lang="en-GB" b="1" dirty="0">
                <a:solidFill>
                  <a:srgbClr val="FF0000"/>
                </a:solidFill>
                <a:latin typeface="SassoonPrimaryType" pitchFamily="2" charset="0"/>
              </a:rPr>
              <a:t>Listening Attention and Understanding</a:t>
            </a:r>
          </a:p>
          <a:p>
            <a:r>
              <a:rPr lang="en-US" dirty="0"/>
              <a:t>• Listen attentively and respond to what they hear with relevant questions, comments and actions when being read to and during whole class discussions and small group interactions. </a:t>
            </a:r>
          </a:p>
          <a:p>
            <a:r>
              <a:rPr lang="en-US" dirty="0"/>
              <a:t>• Make comments about what they have heard and ask questions to clarify their understanding. </a:t>
            </a:r>
          </a:p>
          <a:p>
            <a:r>
              <a:rPr lang="en-US" dirty="0"/>
              <a:t>• Hold conversation when engaged in back-and-forth exchanges with their teacher and peers</a:t>
            </a:r>
            <a:endParaRPr lang="en-GB" dirty="0">
              <a:solidFill>
                <a:srgbClr val="FF0000"/>
              </a:solidFill>
              <a:latin typeface="SassoonPrimaryType" pitchFamily="2" charset="0"/>
            </a:endParaRPr>
          </a:p>
        </p:txBody>
      </p:sp>
      <p:sp>
        <p:nvSpPr>
          <p:cNvPr id="8" name="TextBox 7"/>
          <p:cNvSpPr txBox="1"/>
          <p:nvPr/>
        </p:nvSpPr>
        <p:spPr>
          <a:xfrm>
            <a:off x="4722708" y="2341554"/>
            <a:ext cx="4258013" cy="3970318"/>
          </a:xfrm>
          <a:prstGeom prst="rect">
            <a:avLst/>
          </a:prstGeom>
          <a:noFill/>
        </p:spPr>
        <p:txBody>
          <a:bodyPr wrap="square" rtlCol="0">
            <a:spAutoFit/>
          </a:bodyPr>
          <a:lstStyle/>
          <a:p>
            <a:r>
              <a:rPr lang="en-GB" b="1" dirty="0">
                <a:solidFill>
                  <a:srgbClr val="FF0000"/>
                </a:solidFill>
                <a:latin typeface="SassoonPrimaryType" pitchFamily="2" charset="0"/>
              </a:rPr>
              <a:t>Speaking</a:t>
            </a:r>
          </a:p>
          <a:p>
            <a:r>
              <a:rPr lang="en-US" dirty="0"/>
              <a:t>Participate in small group, class and one-to-one discussions, offering their own ideas, using recently introduced vocabulary. </a:t>
            </a:r>
          </a:p>
          <a:p>
            <a:r>
              <a:rPr lang="en-US" dirty="0"/>
              <a:t>• Offer explanations for why things might happen, making use of recently introduced vocabulary from stories, nonfiction, rhymes and poems when appropriate. </a:t>
            </a:r>
          </a:p>
          <a:p>
            <a:r>
              <a:rPr lang="en-US" dirty="0"/>
              <a:t>• Express their ideas and feelings about their experiences using full sentences, including use of past, present and future tenses and making use of conjunctions, with modelling and support from their teacher.</a:t>
            </a:r>
            <a:endParaRPr lang="en-GB" dirty="0">
              <a:latin typeface="SassoonPrimaryType" pitchFamily="2" charset="0"/>
            </a:endParaRPr>
          </a:p>
        </p:txBody>
      </p:sp>
    </p:spTree>
    <p:extLst>
      <p:ext uri="{BB962C8B-B14F-4D97-AF65-F5344CB8AC3E}">
        <p14:creationId xmlns:p14="http://schemas.microsoft.com/office/powerpoint/2010/main" val="12971754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584775"/>
          </a:xfrm>
          <a:prstGeom prst="rect">
            <a:avLst/>
          </a:prstGeom>
          <a:noFill/>
        </p:spPr>
        <p:txBody>
          <a:bodyPr wrap="square" rtlCol="0">
            <a:spAutoFit/>
          </a:bodyPr>
          <a:lstStyle/>
          <a:p>
            <a:pPr algn="ctr"/>
            <a:r>
              <a:rPr lang="en-GB" sz="3200" dirty="0">
                <a:solidFill>
                  <a:srgbClr val="FF0000"/>
                </a:solidFill>
                <a:latin typeface="SassoonPrimaryType" pitchFamily="2" charset="0"/>
              </a:rPr>
              <a:t>Physical Development</a:t>
            </a:r>
          </a:p>
        </p:txBody>
      </p:sp>
      <p:sp>
        <p:nvSpPr>
          <p:cNvPr id="3" name="TextBox 2"/>
          <p:cNvSpPr txBox="1"/>
          <p:nvPr/>
        </p:nvSpPr>
        <p:spPr>
          <a:xfrm>
            <a:off x="395536" y="1447142"/>
            <a:ext cx="8424935" cy="369332"/>
          </a:xfrm>
          <a:prstGeom prst="rect">
            <a:avLst/>
          </a:prstGeom>
          <a:noFill/>
        </p:spPr>
        <p:txBody>
          <a:bodyPr wrap="square" rtlCol="0">
            <a:spAutoFit/>
          </a:bodyPr>
          <a:lstStyle/>
          <a:p>
            <a:pPr algn="ctr"/>
            <a:r>
              <a:rPr lang="en-GB" dirty="0">
                <a:latin typeface="SassoonPrimaryType" pitchFamily="2" charset="0"/>
              </a:rPr>
              <a:t>This area of learning is a prime area. It is split into 2 goals.</a:t>
            </a:r>
          </a:p>
        </p:txBody>
      </p:sp>
      <p:sp>
        <p:nvSpPr>
          <p:cNvPr id="6" name="TextBox 5"/>
          <p:cNvSpPr txBox="1"/>
          <p:nvPr/>
        </p:nvSpPr>
        <p:spPr>
          <a:xfrm>
            <a:off x="827584" y="2355544"/>
            <a:ext cx="3083938" cy="3785652"/>
          </a:xfrm>
          <a:prstGeom prst="rect">
            <a:avLst/>
          </a:prstGeom>
          <a:noFill/>
        </p:spPr>
        <p:txBody>
          <a:bodyPr wrap="square" rtlCol="0">
            <a:spAutoFit/>
          </a:bodyPr>
          <a:lstStyle/>
          <a:p>
            <a:pPr algn="ctr"/>
            <a:r>
              <a:rPr lang="en-GB" sz="2000" b="1" dirty="0">
                <a:solidFill>
                  <a:srgbClr val="FF0000"/>
                </a:solidFill>
                <a:latin typeface="SassoonPrimaryType" pitchFamily="2" charset="0"/>
              </a:rPr>
              <a:t>Gross Motor Skills</a:t>
            </a:r>
          </a:p>
          <a:p>
            <a:r>
              <a:rPr lang="en-US" sz="2000" dirty="0"/>
              <a:t>• Negotiate space and obstacles safely, with consideration for themselves and others. </a:t>
            </a:r>
          </a:p>
          <a:p>
            <a:r>
              <a:rPr lang="en-US" sz="2000" dirty="0"/>
              <a:t>• Demonstrate strength, balance and coordination when playing. </a:t>
            </a:r>
          </a:p>
          <a:p>
            <a:r>
              <a:rPr lang="en-US" sz="2000" dirty="0"/>
              <a:t>• Move energetically, such as running, jumping, dancing, hopping, skipping and climbing</a:t>
            </a:r>
            <a:endParaRPr lang="en-GB" sz="2000" dirty="0">
              <a:solidFill>
                <a:srgbClr val="FF0000"/>
              </a:solidFill>
              <a:latin typeface="SassoonPrimaryType" pitchFamily="2" charset="0"/>
            </a:endParaRPr>
          </a:p>
        </p:txBody>
      </p:sp>
      <p:sp>
        <p:nvSpPr>
          <p:cNvPr id="8" name="TextBox 7"/>
          <p:cNvSpPr txBox="1"/>
          <p:nvPr/>
        </p:nvSpPr>
        <p:spPr>
          <a:xfrm>
            <a:off x="5076056" y="2355544"/>
            <a:ext cx="3096343" cy="3170099"/>
          </a:xfrm>
          <a:prstGeom prst="rect">
            <a:avLst/>
          </a:prstGeom>
          <a:noFill/>
        </p:spPr>
        <p:txBody>
          <a:bodyPr wrap="square" rtlCol="0">
            <a:spAutoFit/>
          </a:bodyPr>
          <a:lstStyle/>
          <a:p>
            <a:pPr algn="ctr"/>
            <a:r>
              <a:rPr lang="en-GB" sz="2000" b="1" dirty="0">
                <a:solidFill>
                  <a:srgbClr val="FF0000"/>
                </a:solidFill>
                <a:latin typeface="SassoonPrimaryType" pitchFamily="2" charset="0"/>
              </a:rPr>
              <a:t>Fine Motor Skills</a:t>
            </a:r>
          </a:p>
          <a:p>
            <a:r>
              <a:rPr lang="en-US" sz="2000" dirty="0"/>
              <a:t>• Hold a pencil effectively in preparation for fluent writing – using the tripod grip in almost all cases. </a:t>
            </a:r>
          </a:p>
          <a:p>
            <a:r>
              <a:rPr lang="en-US" sz="2000" dirty="0"/>
              <a:t>• Use a range of small tools, including scissors, paintbrushes and cutlery.</a:t>
            </a:r>
          </a:p>
          <a:p>
            <a:r>
              <a:rPr lang="en-US" sz="2000" dirty="0"/>
              <a:t> • Begin to show accuracy and care when drawing.</a:t>
            </a:r>
            <a:endParaRPr lang="en-GB" sz="2000" dirty="0">
              <a:latin typeface="SassoonPrimaryType" pitchFamily="2" charset="0"/>
            </a:endParaRPr>
          </a:p>
        </p:txBody>
      </p:sp>
    </p:spTree>
    <p:extLst>
      <p:ext uri="{BB962C8B-B14F-4D97-AF65-F5344CB8AC3E}">
        <p14:creationId xmlns:p14="http://schemas.microsoft.com/office/powerpoint/2010/main" val="19162966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584775"/>
          </a:xfrm>
          <a:prstGeom prst="rect">
            <a:avLst/>
          </a:prstGeom>
          <a:noFill/>
        </p:spPr>
        <p:txBody>
          <a:bodyPr wrap="square" rtlCol="0">
            <a:spAutoFit/>
          </a:bodyPr>
          <a:lstStyle/>
          <a:p>
            <a:pPr algn="ctr"/>
            <a:r>
              <a:rPr lang="en-GB" sz="3200" dirty="0">
                <a:solidFill>
                  <a:srgbClr val="FF0000"/>
                </a:solidFill>
                <a:latin typeface="SassoonPrimaryType" pitchFamily="2" charset="0"/>
              </a:rPr>
              <a:t>Literacy</a:t>
            </a:r>
          </a:p>
        </p:txBody>
      </p:sp>
      <p:sp>
        <p:nvSpPr>
          <p:cNvPr id="3" name="TextBox 2"/>
          <p:cNvSpPr txBox="1"/>
          <p:nvPr/>
        </p:nvSpPr>
        <p:spPr>
          <a:xfrm>
            <a:off x="395536" y="1447142"/>
            <a:ext cx="8424935" cy="369332"/>
          </a:xfrm>
          <a:prstGeom prst="rect">
            <a:avLst/>
          </a:prstGeom>
          <a:noFill/>
        </p:spPr>
        <p:txBody>
          <a:bodyPr wrap="square" rtlCol="0">
            <a:spAutoFit/>
          </a:bodyPr>
          <a:lstStyle/>
          <a:p>
            <a:pPr algn="ctr"/>
            <a:r>
              <a:rPr lang="en-GB" dirty="0">
                <a:latin typeface="SassoonPrimaryType" pitchFamily="2" charset="0"/>
              </a:rPr>
              <a:t>This area of learning is a specific area. It is split into 3 goals.</a:t>
            </a:r>
          </a:p>
        </p:txBody>
      </p:sp>
      <p:sp>
        <p:nvSpPr>
          <p:cNvPr id="6" name="TextBox 5"/>
          <p:cNvSpPr txBox="1"/>
          <p:nvPr/>
        </p:nvSpPr>
        <p:spPr>
          <a:xfrm>
            <a:off x="395537" y="1999319"/>
            <a:ext cx="2808312" cy="4524315"/>
          </a:xfrm>
          <a:prstGeom prst="rect">
            <a:avLst/>
          </a:prstGeom>
          <a:noFill/>
        </p:spPr>
        <p:txBody>
          <a:bodyPr wrap="square" rtlCol="0">
            <a:spAutoFit/>
          </a:bodyPr>
          <a:lstStyle/>
          <a:p>
            <a:pPr algn="ctr"/>
            <a:r>
              <a:rPr lang="en-GB" sz="2000" b="1" dirty="0">
                <a:solidFill>
                  <a:srgbClr val="FF0000"/>
                </a:solidFill>
                <a:latin typeface="SassoonPrimaryType" pitchFamily="2" charset="0"/>
              </a:rPr>
              <a:t>Comprehension</a:t>
            </a:r>
          </a:p>
          <a:p>
            <a:r>
              <a:rPr lang="en-US" sz="1600" dirty="0"/>
              <a:t>Demonstrate understanding of </a:t>
            </a:r>
            <a:r>
              <a:rPr lang="en-US" dirty="0"/>
              <a:t>what has been read to them by retelling stories and narratives using their own words and recently introduced vocabulary. </a:t>
            </a:r>
          </a:p>
          <a:p>
            <a:r>
              <a:rPr lang="en-US" dirty="0"/>
              <a:t>• Anticipate (where appropriate) key events in stories. </a:t>
            </a:r>
          </a:p>
          <a:p>
            <a:r>
              <a:rPr lang="en-US" dirty="0"/>
              <a:t>• Use and understand recently introduced vocabulary during discussions about stories, non fiction, rhymes and poems and during role play</a:t>
            </a:r>
            <a:endParaRPr lang="en-GB" dirty="0">
              <a:solidFill>
                <a:srgbClr val="FF0000"/>
              </a:solidFill>
              <a:latin typeface="SassoonPrimaryType" pitchFamily="2" charset="0"/>
            </a:endParaRPr>
          </a:p>
        </p:txBody>
      </p:sp>
      <p:sp>
        <p:nvSpPr>
          <p:cNvPr id="8" name="TextBox 7"/>
          <p:cNvSpPr txBox="1"/>
          <p:nvPr/>
        </p:nvSpPr>
        <p:spPr>
          <a:xfrm>
            <a:off x="6012160" y="2013185"/>
            <a:ext cx="2808311" cy="3170099"/>
          </a:xfrm>
          <a:prstGeom prst="rect">
            <a:avLst/>
          </a:prstGeom>
          <a:noFill/>
        </p:spPr>
        <p:txBody>
          <a:bodyPr wrap="square" rtlCol="0">
            <a:spAutoFit/>
          </a:bodyPr>
          <a:lstStyle/>
          <a:p>
            <a:pPr algn="ctr"/>
            <a:r>
              <a:rPr lang="en-GB" sz="2000" b="1" dirty="0">
                <a:solidFill>
                  <a:srgbClr val="FF0000"/>
                </a:solidFill>
                <a:latin typeface="SassoonPrimaryType" pitchFamily="2" charset="0"/>
              </a:rPr>
              <a:t>Writing</a:t>
            </a:r>
          </a:p>
          <a:p>
            <a:r>
              <a:rPr lang="en-US" dirty="0"/>
              <a:t>Write </a:t>
            </a:r>
            <a:r>
              <a:rPr lang="en-US" dirty="0" err="1"/>
              <a:t>recognisable</a:t>
            </a:r>
            <a:r>
              <a:rPr lang="en-US" dirty="0"/>
              <a:t> letters, most of which are correctly formed. </a:t>
            </a:r>
          </a:p>
          <a:p>
            <a:r>
              <a:rPr lang="en-US" dirty="0"/>
              <a:t>• Spell words by identifying sounds in them and representing the sounds with a letter or letters. </a:t>
            </a:r>
          </a:p>
          <a:p>
            <a:r>
              <a:rPr lang="en-US" dirty="0"/>
              <a:t>• Write simple phrases and sentences that can be read by others.</a:t>
            </a:r>
            <a:endParaRPr lang="en-GB" dirty="0">
              <a:latin typeface="SassoonPrimaryType" pitchFamily="2" charset="0"/>
            </a:endParaRPr>
          </a:p>
        </p:txBody>
      </p:sp>
      <p:sp>
        <p:nvSpPr>
          <p:cNvPr id="9" name="TextBox 8"/>
          <p:cNvSpPr txBox="1"/>
          <p:nvPr/>
        </p:nvSpPr>
        <p:spPr>
          <a:xfrm>
            <a:off x="3347864" y="1994856"/>
            <a:ext cx="2683799" cy="4001095"/>
          </a:xfrm>
          <a:prstGeom prst="rect">
            <a:avLst/>
          </a:prstGeom>
          <a:noFill/>
        </p:spPr>
        <p:txBody>
          <a:bodyPr wrap="square" rtlCol="0">
            <a:spAutoFit/>
          </a:bodyPr>
          <a:lstStyle/>
          <a:p>
            <a:pPr algn="ctr"/>
            <a:r>
              <a:rPr lang="en-GB" sz="2000" b="1" dirty="0">
                <a:solidFill>
                  <a:srgbClr val="FF0000"/>
                </a:solidFill>
                <a:latin typeface="SassoonPrimaryType" pitchFamily="2" charset="0"/>
              </a:rPr>
              <a:t>Word Reading</a:t>
            </a:r>
          </a:p>
          <a:p>
            <a:r>
              <a:rPr lang="en-US" dirty="0"/>
              <a:t>Say a sound for each letter in the alphabet and at least 10 digraphs. </a:t>
            </a:r>
          </a:p>
          <a:p>
            <a:r>
              <a:rPr lang="en-US" dirty="0"/>
              <a:t>• Read words consistent with their phonic knowledge by sound-blending. </a:t>
            </a:r>
          </a:p>
          <a:p>
            <a:r>
              <a:rPr lang="en-US" dirty="0"/>
              <a:t>• Read aloud simple sentences and books that are consistent with their phonic knowledge, including some common exception words</a:t>
            </a:r>
            <a:endParaRPr lang="en-GB" dirty="0">
              <a:solidFill>
                <a:srgbClr val="FF0000"/>
              </a:solidFill>
              <a:latin typeface="SassoonPrimaryType" pitchFamily="2" charset="0"/>
            </a:endParaRPr>
          </a:p>
        </p:txBody>
      </p:sp>
    </p:spTree>
    <p:extLst>
      <p:ext uri="{BB962C8B-B14F-4D97-AF65-F5344CB8AC3E}">
        <p14:creationId xmlns:p14="http://schemas.microsoft.com/office/powerpoint/2010/main" val="1478933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584775"/>
          </a:xfrm>
          <a:prstGeom prst="rect">
            <a:avLst/>
          </a:prstGeom>
          <a:noFill/>
        </p:spPr>
        <p:txBody>
          <a:bodyPr wrap="square" rtlCol="0">
            <a:spAutoFit/>
          </a:bodyPr>
          <a:lstStyle/>
          <a:p>
            <a:pPr algn="ctr"/>
            <a:r>
              <a:rPr lang="en-GB" sz="3200" dirty="0">
                <a:solidFill>
                  <a:srgbClr val="FF0000"/>
                </a:solidFill>
                <a:latin typeface="SassoonPrimaryType" pitchFamily="2" charset="0"/>
              </a:rPr>
              <a:t>Mathematics</a:t>
            </a:r>
          </a:p>
        </p:txBody>
      </p:sp>
      <p:sp>
        <p:nvSpPr>
          <p:cNvPr id="3" name="TextBox 2"/>
          <p:cNvSpPr txBox="1"/>
          <p:nvPr/>
        </p:nvSpPr>
        <p:spPr>
          <a:xfrm>
            <a:off x="395536" y="1447142"/>
            <a:ext cx="8424935" cy="369332"/>
          </a:xfrm>
          <a:prstGeom prst="rect">
            <a:avLst/>
          </a:prstGeom>
          <a:noFill/>
        </p:spPr>
        <p:txBody>
          <a:bodyPr wrap="square" rtlCol="0">
            <a:spAutoFit/>
          </a:bodyPr>
          <a:lstStyle/>
          <a:p>
            <a:pPr algn="ctr"/>
            <a:r>
              <a:rPr lang="en-GB" dirty="0">
                <a:latin typeface="SassoonPrimaryType" pitchFamily="2" charset="0"/>
              </a:rPr>
              <a:t>This area of learning is a specific area. It is split into 2 goals.</a:t>
            </a:r>
          </a:p>
        </p:txBody>
      </p:sp>
      <p:sp>
        <p:nvSpPr>
          <p:cNvPr id="6" name="TextBox 5"/>
          <p:cNvSpPr txBox="1"/>
          <p:nvPr/>
        </p:nvSpPr>
        <p:spPr>
          <a:xfrm>
            <a:off x="539552" y="1999319"/>
            <a:ext cx="3339503" cy="3447098"/>
          </a:xfrm>
          <a:prstGeom prst="rect">
            <a:avLst/>
          </a:prstGeom>
          <a:noFill/>
        </p:spPr>
        <p:txBody>
          <a:bodyPr wrap="square" rtlCol="0">
            <a:spAutoFit/>
          </a:bodyPr>
          <a:lstStyle/>
          <a:p>
            <a:pPr algn="ctr"/>
            <a:r>
              <a:rPr lang="en-GB" sz="2000" b="1" dirty="0">
                <a:solidFill>
                  <a:srgbClr val="FF0000"/>
                </a:solidFill>
                <a:latin typeface="SassoonPrimaryType" pitchFamily="2" charset="0"/>
              </a:rPr>
              <a:t>Number</a:t>
            </a:r>
          </a:p>
          <a:p>
            <a:r>
              <a:rPr lang="en-US" dirty="0"/>
              <a:t>Have a deep understanding of number to 10, including the composition of each number. </a:t>
            </a:r>
          </a:p>
          <a:p>
            <a:r>
              <a:rPr lang="en-US" dirty="0"/>
              <a:t>• </a:t>
            </a:r>
            <a:r>
              <a:rPr lang="en-US" dirty="0" err="1"/>
              <a:t>Subitise</a:t>
            </a:r>
            <a:r>
              <a:rPr lang="en-US" dirty="0"/>
              <a:t> (</a:t>
            </a:r>
            <a:r>
              <a:rPr lang="en-US" dirty="0" err="1"/>
              <a:t>recognise</a:t>
            </a:r>
            <a:r>
              <a:rPr lang="en-US" dirty="0"/>
              <a:t> quantities without counting) up to 5. </a:t>
            </a:r>
          </a:p>
          <a:p>
            <a:r>
              <a:rPr lang="en-US" dirty="0"/>
              <a:t>• Automatically recall (without reference to rhymes, counting or other aids) number bonds up to 5 (including subtraction facts) and some number bonds to 10, including double facts</a:t>
            </a:r>
            <a:endParaRPr lang="en-GB" dirty="0">
              <a:solidFill>
                <a:srgbClr val="FF0000"/>
              </a:solidFill>
              <a:latin typeface="SassoonPrimaryType" pitchFamily="2" charset="0"/>
            </a:endParaRPr>
          </a:p>
        </p:txBody>
      </p:sp>
      <p:sp>
        <p:nvSpPr>
          <p:cNvPr id="8" name="TextBox 7"/>
          <p:cNvSpPr txBox="1"/>
          <p:nvPr/>
        </p:nvSpPr>
        <p:spPr>
          <a:xfrm>
            <a:off x="4608003" y="2020415"/>
            <a:ext cx="3420381" cy="4001095"/>
          </a:xfrm>
          <a:prstGeom prst="rect">
            <a:avLst/>
          </a:prstGeom>
          <a:noFill/>
        </p:spPr>
        <p:txBody>
          <a:bodyPr wrap="square" rtlCol="0">
            <a:spAutoFit/>
          </a:bodyPr>
          <a:lstStyle/>
          <a:p>
            <a:pPr algn="ctr"/>
            <a:r>
              <a:rPr lang="en-GB" sz="2000" b="1" dirty="0">
                <a:solidFill>
                  <a:srgbClr val="FF0000"/>
                </a:solidFill>
                <a:latin typeface="SassoonPrimaryType" pitchFamily="2" charset="0"/>
              </a:rPr>
              <a:t>Numerical Patterns</a:t>
            </a:r>
          </a:p>
          <a:p>
            <a:r>
              <a:rPr lang="en-US" dirty="0"/>
              <a:t>Verbally count beyond 20, </a:t>
            </a:r>
            <a:r>
              <a:rPr lang="en-US" dirty="0" err="1"/>
              <a:t>recognising</a:t>
            </a:r>
            <a:r>
              <a:rPr lang="en-US" dirty="0"/>
              <a:t> the pattern of the </a:t>
            </a:r>
          </a:p>
          <a:p>
            <a:r>
              <a:rPr lang="en-US" dirty="0"/>
              <a:t>counting system. </a:t>
            </a:r>
          </a:p>
          <a:p>
            <a:r>
              <a:rPr lang="en-US" dirty="0"/>
              <a:t>• Compare quantities up to 10 in different contexts, </a:t>
            </a:r>
          </a:p>
          <a:p>
            <a:r>
              <a:rPr lang="en-US" dirty="0" err="1"/>
              <a:t>recognising</a:t>
            </a:r>
            <a:r>
              <a:rPr lang="en-US" dirty="0"/>
              <a:t> when one quantity is greater than, less than or </a:t>
            </a:r>
          </a:p>
          <a:p>
            <a:r>
              <a:rPr lang="en-US" dirty="0"/>
              <a:t>the same as the other quantity. </a:t>
            </a:r>
          </a:p>
          <a:p>
            <a:r>
              <a:rPr lang="en-US" dirty="0"/>
              <a:t>• Explore and represent patterns within numbers up to 10, </a:t>
            </a:r>
          </a:p>
          <a:p>
            <a:r>
              <a:rPr lang="en-US" dirty="0"/>
              <a:t>including evens and odds, double facts and how quantities </a:t>
            </a:r>
          </a:p>
          <a:p>
            <a:r>
              <a:rPr lang="en-US" dirty="0"/>
              <a:t>can be distributed equally</a:t>
            </a:r>
            <a:endParaRPr lang="en-GB" dirty="0"/>
          </a:p>
        </p:txBody>
      </p:sp>
    </p:spTree>
    <p:extLst>
      <p:ext uri="{BB962C8B-B14F-4D97-AF65-F5344CB8AC3E}">
        <p14:creationId xmlns:p14="http://schemas.microsoft.com/office/powerpoint/2010/main" val="40864436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584775"/>
          </a:xfrm>
          <a:prstGeom prst="rect">
            <a:avLst/>
          </a:prstGeom>
          <a:noFill/>
        </p:spPr>
        <p:txBody>
          <a:bodyPr wrap="square" rtlCol="0">
            <a:spAutoFit/>
          </a:bodyPr>
          <a:lstStyle/>
          <a:p>
            <a:pPr algn="ctr"/>
            <a:r>
              <a:rPr lang="en-GB" sz="3200" dirty="0">
                <a:solidFill>
                  <a:srgbClr val="FF0000"/>
                </a:solidFill>
                <a:latin typeface="SassoonPrimaryType" pitchFamily="2" charset="0"/>
              </a:rPr>
              <a:t>Understanding The World</a:t>
            </a:r>
          </a:p>
        </p:txBody>
      </p:sp>
      <p:sp>
        <p:nvSpPr>
          <p:cNvPr id="3" name="TextBox 2"/>
          <p:cNvSpPr txBox="1"/>
          <p:nvPr/>
        </p:nvSpPr>
        <p:spPr>
          <a:xfrm>
            <a:off x="395536" y="1288674"/>
            <a:ext cx="8424935" cy="369332"/>
          </a:xfrm>
          <a:prstGeom prst="rect">
            <a:avLst/>
          </a:prstGeom>
          <a:noFill/>
        </p:spPr>
        <p:txBody>
          <a:bodyPr wrap="square" rtlCol="0">
            <a:spAutoFit/>
          </a:bodyPr>
          <a:lstStyle/>
          <a:p>
            <a:pPr algn="ctr"/>
            <a:r>
              <a:rPr lang="en-GB" dirty="0">
                <a:latin typeface="SassoonPrimaryType" pitchFamily="2" charset="0"/>
              </a:rPr>
              <a:t>This area of learning is a specific area. It is split into 3 goals.</a:t>
            </a:r>
          </a:p>
        </p:txBody>
      </p:sp>
      <p:sp>
        <p:nvSpPr>
          <p:cNvPr id="6" name="TextBox 5"/>
          <p:cNvSpPr txBox="1"/>
          <p:nvPr/>
        </p:nvSpPr>
        <p:spPr>
          <a:xfrm>
            <a:off x="107505" y="1816474"/>
            <a:ext cx="3024336" cy="3354765"/>
          </a:xfrm>
          <a:prstGeom prst="rect">
            <a:avLst/>
          </a:prstGeom>
          <a:noFill/>
        </p:spPr>
        <p:txBody>
          <a:bodyPr wrap="square" rtlCol="0">
            <a:spAutoFit/>
          </a:bodyPr>
          <a:lstStyle/>
          <a:p>
            <a:pPr algn="ctr"/>
            <a:r>
              <a:rPr lang="en-GB" sz="2000" b="1" dirty="0">
                <a:solidFill>
                  <a:srgbClr val="FF0000"/>
                </a:solidFill>
                <a:latin typeface="SassoonPrimaryType" pitchFamily="2" charset="0"/>
              </a:rPr>
              <a:t>Past and Present</a:t>
            </a:r>
          </a:p>
          <a:p>
            <a:r>
              <a:rPr lang="en-US" sz="1600" dirty="0"/>
              <a:t>• Talk about the lives of the people around them and their roles in society. </a:t>
            </a:r>
          </a:p>
          <a:p>
            <a:r>
              <a:rPr lang="en-US" sz="1600" dirty="0"/>
              <a:t>• Know some similarities and differences between things in the past and now, drawing on their experiences and what has been read in class. </a:t>
            </a:r>
          </a:p>
          <a:p>
            <a:r>
              <a:rPr lang="en-US" sz="1600" dirty="0"/>
              <a:t>• Understand the past through settings, characters and events encountered in books read in class and storytelling.</a:t>
            </a:r>
            <a:endParaRPr lang="en-GB" sz="1600" dirty="0">
              <a:solidFill>
                <a:srgbClr val="FF0000"/>
              </a:solidFill>
              <a:latin typeface="SassoonPrimaryType" pitchFamily="2" charset="0"/>
            </a:endParaRPr>
          </a:p>
        </p:txBody>
      </p:sp>
      <p:sp>
        <p:nvSpPr>
          <p:cNvPr id="8" name="TextBox 7"/>
          <p:cNvSpPr txBox="1"/>
          <p:nvPr/>
        </p:nvSpPr>
        <p:spPr>
          <a:xfrm>
            <a:off x="2987824" y="1816474"/>
            <a:ext cx="3096344" cy="4647426"/>
          </a:xfrm>
          <a:prstGeom prst="rect">
            <a:avLst/>
          </a:prstGeom>
          <a:noFill/>
        </p:spPr>
        <p:txBody>
          <a:bodyPr wrap="square" rtlCol="0">
            <a:spAutoFit/>
          </a:bodyPr>
          <a:lstStyle/>
          <a:p>
            <a:pPr algn="ctr"/>
            <a:r>
              <a:rPr lang="en-GB" sz="2000" b="1" dirty="0">
                <a:solidFill>
                  <a:srgbClr val="FF0000"/>
                </a:solidFill>
                <a:latin typeface="SassoonPrimaryType" pitchFamily="2" charset="0"/>
              </a:rPr>
              <a:t>People, Culture and Communities</a:t>
            </a:r>
          </a:p>
          <a:p>
            <a:r>
              <a:rPr lang="en-US" sz="1600" dirty="0"/>
              <a:t>• Describe their immediate environment using knowledge from observation, discussion, stories, non-fiction texts and maps. • Know some similarities and differences between different religious and cultural communities in this country, drawing on their experiences and what has been read in class. </a:t>
            </a:r>
          </a:p>
          <a:p>
            <a:r>
              <a:rPr lang="en-US" sz="1600" dirty="0"/>
              <a:t>• Explain some similarities and differences between life in this country and life in other countries, drawing on knowledge from stories, non-fiction texts and (when appropriate) maps</a:t>
            </a:r>
            <a:endParaRPr lang="en-GB" sz="1600" dirty="0">
              <a:latin typeface="SassoonPrimaryType" pitchFamily="2" charset="0"/>
            </a:endParaRPr>
          </a:p>
        </p:txBody>
      </p:sp>
      <p:sp>
        <p:nvSpPr>
          <p:cNvPr id="9" name="TextBox 8"/>
          <p:cNvSpPr txBox="1"/>
          <p:nvPr/>
        </p:nvSpPr>
        <p:spPr>
          <a:xfrm>
            <a:off x="6012160" y="1864733"/>
            <a:ext cx="3066549" cy="4093428"/>
          </a:xfrm>
          <a:prstGeom prst="rect">
            <a:avLst/>
          </a:prstGeom>
          <a:noFill/>
        </p:spPr>
        <p:txBody>
          <a:bodyPr wrap="square" rtlCol="0">
            <a:spAutoFit/>
          </a:bodyPr>
          <a:lstStyle/>
          <a:p>
            <a:pPr algn="ctr"/>
            <a:r>
              <a:rPr lang="en-GB" sz="2000" b="1" dirty="0">
                <a:solidFill>
                  <a:srgbClr val="FF0000"/>
                </a:solidFill>
                <a:latin typeface="SassoonPrimaryType" pitchFamily="2" charset="0"/>
              </a:rPr>
              <a:t>The Natural World</a:t>
            </a:r>
          </a:p>
          <a:p>
            <a:r>
              <a:rPr lang="en-US" sz="1600" dirty="0"/>
              <a:t>Explore the natural world around them, making observations and drawing pictures of animals and plants. </a:t>
            </a:r>
          </a:p>
          <a:p>
            <a:r>
              <a:rPr lang="en-US" sz="1600" dirty="0"/>
              <a:t>• Know some similarities and differences between the natural world around them and contrasting environments, drawing on their experiences and what has been read in class. </a:t>
            </a:r>
          </a:p>
          <a:p>
            <a:r>
              <a:rPr lang="en-US" sz="1600" dirty="0"/>
              <a:t>• Understand some important processes and changes in the natural world around them, including the seasons and changing states of matter</a:t>
            </a:r>
            <a:endParaRPr lang="en-GB" sz="1600" b="1" dirty="0">
              <a:solidFill>
                <a:srgbClr val="FF0000"/>
              </a:solidFill>
              <a:latin typeface="SassoonPrimaryInfant" pitchFamily="2" charset="0"/>
            </a:endParaRPr>
          </a:p>
        </p:txBody>
      </p:sp>
    </p:spTree>
    <p:extLst>
      <p:ext uri="{BB962C8B-B14F-4D97-AF65-F5344CB8AC3E}">
        <p14:creationId xmlns:p14="http://schemas.microsoft.com/office/powerpoint/2010/main" val="17059696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584775"/>
          </a:xfrm>
          <a:prstGeom prst="rect">
            <a:avLst/>
          </a:prstGeom>
          <a:noFill/>
        </p:spPr>
        <p:txBody>
          <a:bodyPr wrap="square" rtlCol="0">
            <a:spAutoFit/>
          </a:bodyPr>
          <a:lstStyle/>
          <a:p>
            <a:pPr algn="ctr"/>
            <a:r>
              <a:rPr lang="en-GB" sz="3200" dirty="0">
                <a:solidFill>
                  <a:srgbClr val="FF0000"/>
                </a:solidFill>
                <a:latin typeface="SassoonPrimaryType" pitchFamily="2" charset="0"/>
              </a:rPr>
              <a:t>Expressive Arts and Design</a:t>
            </a:r>
          </a:p>
        </p:txBody>
      </p:sp>
      <p:sp>
        <p:nvSpPr>
          <p:cNvPr id="3" name="TextBox 2"/>
          <p:cNvSpPr txBox="1"/>
          <p:nvPr/>
        </p:nvSpPr>
        <p:spPr>
          <a:xfrm>
            <a:off x="395536" y="1288674"/>
            <a:ext cx="8424935" cy="369332"/>
          </a:xfrm>
          <a:prstGeom prst="rect">
            <a:avLst/>
          </a:prstGeom>
          <a:noFill/>
        </p:spPr>
        <p:txBody>
          <a:bodyPr wrap="square" rtlCol="0">
            <a:spAutoFit/>
          </a:bodyPr>
          <a:lstStyle/>
          <a:p>
            <a:pPr algn="ctr"/>
            <a:r>
              <a:rPr lang="en-GB" dirty="0">
                <a:latin typeface="SassoonPrimaryType" pitchFamily="2" charset="0"/>
              </a:rPr>
              <a:t>This area of learning is a specific area. It is split into 2 goals.</a:t>
            </a:r>
          </a:p>
        </p:txBody>
      </p:sp>
      <p:sp>
        <p:nvSpPr>
          <p:cNvPr id="6" name="TextBox 5"/>
          <p:cNvSpPr txBox="1"/>
          <p:nvPr/>
        </p:nvSpPr>
        <p:spPr>
          <a:xfrm>
            <a:off x="719573" y="2492896"/>
            <a:ext cx="3312367" cy="3724096"/>
          </a:xfrm>
          <a:prstGeom prst="rect">
            <a:avLst/>
          </a:prstGeom>
          <a:noFill/>
        </p:spPr>
        <p:txBody>
          <a:bodyPr wrap="square" rtlCol="0">
            <a:spAutoFit/>
          </a:bodyPr>
          <a:lstStyle/>
          <a:p>
            <a:pPr algn="ctr"/>
            <a:r>
              <a:rPr lang="en-GB" sz="2000" b="1" dirty="0">
                <a:solidFill>
                  <a:srgbClr val="FF0000"/>
                </a:solidFill>
                <a:latin typeface="SassoonPrimaryType" pitchFamily="2" charset="0"/>
              </a:rPr>
              <a:t>Creating With Materials</a:t>
            </a:r>
          </a:p>
          <a:p>
            <a:r>
              <a:rPr lang="en-US" dirty="0"/>
              <a:t>Safely use and explore a variety of materials, tools and techniques, experimenting with </a:t>
            </a:r>
            <a:r>
              <a:rPr lang="en-US" dirty="0" err="1"/>
              <a:t>colour</a:t>
            </a:r>
            <a:r>
              <a:rPr lang="en-US" dirty="0"/>
              <a:t>, design, texture, form and function. </a:t>
            </a:r>
          </a:p>
          <a:p>
            <a:r>
              <a:rPr lang="en-US" dirty="0"/>
              <a:t>• Share their creations, explaining the process they have used. </a:t>
            </a:r>
          </a:p>
          <a:p>
            <a:r>
              <a:rPr lang="en-US" dirty="0"/>
              <a:t>• Make use of props and materials when role playing characters in narratives and stories</a:t>
            </a:r>
            <a:endParaRPr lang="en-GB" dirty="0">
              <a:solidFill>
                <a:srgbClr val="FF0000"/>
              </a:solidFill>
              <a:latin typeface="SassoonPrimaryType" pitchFamily="2" charset="0"/>
            </a:endParaRPr>
          </a:p>
        </p:txBody>
      </p:sp>
      <p:sp>
        <p:nvSpPr>
          <p:cNvPr id="8" name="TextBox 7"/>
          <p:cNvSpPr txBox="1"/>
          <p:nvPr/>
        </p:nvSpPr>
        <p:spPr>
          <a:xfrm>
            <a:off x="5076056" y="2492896"/>
            <a:ext cx="3420380" cy="3200876"/>
          </a:xfrm>
          <a:prstGeom prst="rect">
            <a:avLst/>
          </a:prstGeom>
          <a:noFill/>
        </p:spPr>
        <p:txBody>
          <a:bodyPr wrap="square" rtlCol="0">
            <a:spAutoFit/>
          </a:bodyPr>
          <a:lstStyle/>
          <a:p>
            <a:pPr algn="ctr"/>
            <a:r>
              <a:rPr lang="en-GB" sz="2000" b="1" dirty="0">
                <a:solidFill>
                  <a:srgbClr val="FF0000"/>
                </a:solidFill>
                <a:latin typeface="SassoonPrimaryType" pitchFamily="2" charset="0"/>
              </a:rPr>
              <a:t>Being Imaginative and Expressive</a:t>
            </a:r>
          </a:p>
          <a:p>
            <a:r>
              <a:rPr lang="en-US" dirty="0"/>
              <a:t>• Invent, adapt and recount narratives and stories with peers and their teacher. </a:t>
            </a:r>
          </a:p>
          <a:p>
            <a:r>
              <a:rPr lang="en-US" dirty="0"/>
              <a:t>• Sing a range of well-known nursery rhymes and songs. </a:t>
            </a:r>
          </a:p>
          <a:p>
            <a:r>
              <a:rPr lang="en-US" dirty="0"/>
              <a:t>• Perform songs, rhymes, poems and stories with others, and (when appropriate) try to move in time with music</a:t>
            </a:r>
            <a:endParaRPr lang="en-GB" dirty="0">
              <a:latin typeface="SassoonPrimaryType" pitchFamily="2" charset="0"/>
            </a:endParaRPr>
          </a:p>
        </p:txBody>
      </p:sp>
    </p:spTree>
    <p:extLst>
      <p:ext uri="{BB962C8B-B14F-4D97-AF65-F5344CB8AC3E}">
        <p14:creationId xmlns:p14="http://schemas.microsoft.com/office/powerpoint/2010/main" val="13914916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1200329"/>
          </a:xfrm>
          <a:prstGeom prst="rect">
            <a:avLst/>
          </a:prstGeom>
          <a:noFill/>
        </p:spPr>
        <p:txBody>
          <a:bodyPr wrap="square" rtlCol="0">
            <a:spAutoFit/>
          </a:bodyPr>
          <a:lstStyle/>
          <a:p>
            <a:pPr algn="ctr"/>
            <a:r>
              <a:rPr lang="en-GB" sz="3600" dirty="0">
                <a:solidFill>
                  <a:srgbClr val="FF0000"/>
                </a:solidFill>
                <a:latin typeface="SassoonPrimaryType" pitchFamily="2" charset="0"/>
              </a:rPr>
              <a:t>Characteristics of Effective learning</a:t>
            </a:r>
          </a:p>
        </p:txBody>
      </p:sp>
      <p:pic>
        <p:nvPicPr>
          <p:cNvPr id="10" name="Picture 9">
            <a:extLst>
              <a:ext uri="{FF2B5EF4-FFF2-40B4-BE49-F238E27FC236}">
                <a16:creationId xmlns:a16="http://schemas.microsoft.com/office/drawing/2014/main" id="{8CDCB24E-376E-405D-8AF2-BFB83393792C}"/>
              </a:ext>
            </a:extLst>
          </p:cNvPr>
          <p:cNvPicPr>
            <a:picLocks noChangeAspect="1"/>
          </p:cNvPicPr>
          <p:nvPr/>
        </p:nvPicPr>
        <p:blipFill>
          <a:blip r:embed="rId4"/>
          <a:stretch>
            <a:fillRect/>
          </a:stretch>
        </p:blipFill>
        <p:spPr>
          <a:xfrm>
            <a:off x="305780" y="1220896"/>
            <a:ext cx="8532440" cy="5264106"/>
          </a:xfrm>
          <a:prstGeom prst="rect">
            <a:avLst/>
          </a:prstGeom>
        </p:spPr>
      </p:pic>
    </p:spTree>
    <p:extLst>
      <p:ext uri="{BB962C8B-B14F-4D97-AF65-F5344CB8AC3E}">
        <p14:creationId xmlns:p14="http://schemas.microsoft.com/office/powerpoint/2010/main" val="836185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923330"/>
          </a:xfrm>
          <a:prstGeom prst="rect">
            <a:avLst/>
          </a:prstGeom>
          <a:noFill/>
        </p:spPr>
        <p:txBody>
          <a:bodyPr wrap="square" rtlCol="0">
            <a:spAutoFit/>
          </a:bodyPr>
          <a:lstStyle/>
          <a:p>
            <a:pPr algn="ctr"/>
            <a:r>
              <a:rPr lang="en-GB" sz="5400" dirty="0">
                <a:solidFill>
                  <a:srgbClr val="FF0000"/>
                </a:solidFill>
                <a:latin typeface="SassoonPrimaryType" pitchFamily="2" charset="0"/>
              </a:rPr>
              <a:t>A typical week</a:t>
            </a:r>
          </a:p>
        </p:txBody>
      </p:sp>
      <p:sp>
        <p:nvSpPr>
          <p:cNvPr id="3" name="TextBox 2"/>
          <p:cNvSpPr txBox="1"/>
          <p:nvPr/>
        </p:nvSpPr>
        <p:spPr>
          <a:xfrm>
            <a:off x="395537" y="1124744"/>
            <a:ext cx="8424935" cy="5632311"/>
          </a:xfrm>
          <a:prstGeom prst="rect">
            <a:avLst/>
          </a:prstGeom>
          <a:noFill/>
        </p:spPr>
        <p:txBody>
          <a:bodyPr wrap="square" rtlCol="0">
            <a:spAutoFit/>
          </a:bodyPr>
          <a:lstStyle/>
          <a:p>
            <a:pPr algn="ctr"/>
            <a:r>
              <a:rPr lang="en-GB" dirty="0">
                <a:latin typeface="SassoonPrimaryType" pitchFamily="2" charset="0"/>
              </a:rPr>
              <a:t>During the week, all 7 areas of the curriculum are delivered in taught sessions, small group focussed work and in child choice activities. </a:t>
            </a:r>
          </a:p>
          <a:p>
            <a:pPr algn="ctr"/>
            <a:endParaRPr lang="en-GB" dirty="0">
              <a:latin typeface="SassoonPrimaryType" pitchFamily="2" charset="0"/>
            </a:endParaRPr>
          </a:p>
          <a:p>
            <a:pPr algn="ctr"/>
            <a:r>
              <a:rPr lang="en-GB" dirty="0">
                <a:latin typeface="SassoonPrimaryType" pitchFamily="2" charset="0"/>
              </a:rPr>
              <a:t>A typical day:</a:t>
            </a:r>
          </a:p>
          <a:p>
            <a:pPr marL="285750" indent="-285750" algn="ctr">
              <a:buFont typeface="Arial" panose="020B0604020202020204" pitchFamily="34" charset="0"/>
              <a:buChar char="•"/>
            </a:pPr>
            <a:r>
              <a:rPr lang="en-GB" dirty="0">
                <a:latin typeface="SassoonPrimaryType" pitchFamily="2" charset="0"/>
              </a:rPr>
              <a:t>Doors open at 8.45 where children are greeted at the gate.</a:t>
            </a:r>
          </a:p>
          <a:p>
            <a:pPr marL="285750" indent="-285750" algn="ctr">
              <a:buFont typeface="Arial" panose="020B0604020202020204" pitchFamily="34" charset="0"/>
              <a:buChar char="•"/>
            </a:pPr>
            <a:r>
              <a:rPr lang="en-GB" dirty="0">
                <a:latin typeface="SassoonPrimaryType" pitchFamily="2" charset="0"/>
              </a:rPr>
              <a:t>The children will put away their belongings in their locker then sit at a table for a few minutes to complete a morning task- e.g. tracking, fine motor control, name writing, handwriting.</a:t>
            </a:r>
          </a:p>
          <a:p>
            <a:pPr marL="285750" indent="-285750" algn="ctr">
              <a:buFont typeface="Arial" panose="020B0604020202020204" pitchFamily="34" charset="0"/>
              <a:buChar char="•"/>
            </a:pPr>
            <a:r>
              <a:rPr lang="en-GB" dirty="0">
                <a:latin typeface="SassoonPrimaryType" pitchFamily="2" charset="0"/>
              </a:rPr>
              <a:t>9.00- registration including days of the week.</a:t>
            </a:r>
          </a:p>
          <a:p>
            <a:pPr marL="285750" indent="-285750" algn="ctr">
              <a:buFont typeface="Arial" panose="020B0604020202020204" pitchFamily="34" charset="0"/>
              <a:buChar char="•"/>
            </a:pPr>
            <a:r>
              <a:rPr lang="en-GB" dirty="0">
                <a:latin typeface="SassoonPrimaryType" pitchFamily="2" charset="0"/>
              </a:rPr>
              <a:t>9.05- Literacy or Mathematics lesson (Whole class carpet input followed by an adult focussed task along (including guided reading with other activities to address the learning objectives). </a:t>
            </a:r>
          </a:p>
          <a:p>
            <a:pPr marL="285750" indent="-285750" algn="ctr">
              <a:buFont typeface="Arial" panose="020B0604020202020204" pitchFamily="34" charset="0"/>
              <a:buChar char="•"/>
            </a:pPr>
            <a:r>
              <a:rPr lang="en-GB" dirty="0">
                <a:latin typeface="SassoonPrimaryType" pitchFamily="2" charset="0"/>
              </a:rPr>
              <a:t>10.30-Outside playtime.</a:t>
            </a:r>
          </a:p>
          <a:p>
            <a:pPr marL="285750" indent="-285750" algn="ctr">
              <a:buFont typeface="Arial" panose="020B0604020202020204" pitchFamily="34" charset="0"/>
              <a:buChar char="•"/>
            </a:pPr>
            <a:r>
              <a:rPr lang="en-GB" dirty="0">
                <a:latin typeface="SassoonPrimaryType" pitchFamily="2" charset="0"/>
              </a:rPr>
              <a:t>11.00-Phonics</a:t>
            </a:r>
          </a:p>
          <a:p>
            <a:pPr marL="285750" indent="-285750" algn="ctr">
              <a:buFont typeface="Arial" panose="020B0604020202020204" pitchFamily="34" charset="0"/>
              <a:buChar char="•"/>
            </a:pPr>
            <a:r>
              <a:rPr lang="en-GB" dirty="0">
                <a:latin typeface="SassoonPrimaryType" pitchFamily="2" charset="0"/>
              </a:rPr>
              <a:t>11.30-12.30- lunchtime</a:t>
            </a:r>
          </a:p>
          <a:p>
            <a:pPr marL="285750" indent="-285750" algn="ctr">
              <a:buFont typeface="Arial" panose="020B0604020202020204" pitchFamily="34" charset="0"/>
              <a:buChar char="•"/>
            </a:pPr>
            <a:r>
              <a:rPr lang="en-GB" dirty="0">
                <a:latin typeface="SassoonPrimaryType" pitchFamily="2" charset="0"/>
              </a:rPr>
              <a:t>12.30-2.00- Focussed sessions on ‘Understanding the World’, ‘Expressive Arts and design’ and ‘Physical Development’. </a:t>
            </a:r>
          </a:p>
          <a:p>
            <a:pPr marL="285750" indent="-285750" algn="ctr">
              <a:buFont typeface="Arial" panose="020B0604020202020204" pitchFamily="34" charset="0"/>
              <a:buChar char="•"/>
            </a:pPr>
            <a:r>
              <a:rPr lang="en-GB" dirty="0">
                <a:latin typeface="SassoonPrimaryType" pitchFamily="2" charset="0"/>
              </a:rPr>
              <a:t>2.00-Snack time/Milk time</a:t>
            </a:r>
          </a:p>
          <a:p>
            <a:pPr marL="285750" indent="-285750" algn="ctr">
              <a:buFont typeface="Arial" panose="020B0604020202020204" pitchFamily="34" charset="0"/>
              <a:buChar char="•"/>
            </a:pPr>
            <a:r>
              <a:rPr lang="en-GB" dirty="0">
                <a:latin typeface="SassoonPrimaryType" pitchFamily="2" charset="0"/>
              </a:rPr>
              <a:t>2.15-2.45- outside playtime.</a:t>
            </a:r>
          </a:p>
          <a:p>
            <a:pPr marL="285750" indent="-285750" algn="ctr">
              <a:buFont typeface="Arial" panose="020B0604020202020204" pitchFamily="34" charset="0"/>
              <a:buChar char="•"/>
            </a:pPr>
            <a:r>
              <a:rPr lang="en-GB" dirty="0">
                <a:latin typeface="SassoonPrimaryType" pitchFamily="2" charset="0"/>
              </a:rPr>
              <a:t>2.45-3pm-Singing/Story.</a:t>
            </a:r>
          </a:p>
        </p:txBody>
      </p:sp>
    </p:spTree>
    <p:extLst>
      <p:ext uri="{BB962C8B-B14F-4D97-AF65-F5344CB8AC3E}">
        <p14:creationId xmlns:p14="http://schemas.microsoft.com/office/powerpoint/2010/main" val="41755533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923330"/>
          </a:xfrm>
          <a:prstGeom prst="rect">
            <a:avLst/>
          </a:prstGeom>
          <a:noFill/>
        </p:spPr>
        <p:txBody>
          <a:bodyPr wrap="square" rtlCol="0">
            <a:spAutoFit/>
          </a:bodyPr>
          <a:lstStyle/>
          <a:p>
            <a:pPr algn="ctr"/>
            <a:r>
              <a:rPr lang="en-GB" sz="5400" dirty="0">
                <a:solidFill>
                  <a:srgbClr val="FF0000"/>
                </a:solidFill>
                <a:latin typeface="SassoonPrimaryType" pitchFamily="2" charset="0"/>
              </a:rPr>
              <a:t>Phonics</a:t>
            </a:r>
          </a:p>
        </p:txBody>
      </p:sp>
      <p:sp>
        <p:nvSpPr>
          <p:cNvPr id="3" name="TextBox 2"/>
          <p:cNvSpPr txBox="1"/>
          <p:nvPr/>
        </p:nvSpPr>
        <p:spPr>
          <a:xfrm>
            <a:off x="447030" y="1255986"/>
            <a:ext cx="8321950" cy="6463308"/>
          </a:xfrm>
          <a:prstGeom prst="rect">
            <a:avLst/>
          </a:prstGeom>
          <a:noFill/>
        </p:spPr>
        <p:txBody>
          <a:bodyPr wrap="square" rtlCol="0">
            <a:spAutoFit/>
          </a:bodyPr>
          <a:lstStyle/>
          <a:p>
            <a:pPr algn="ctr"/>
            <a:r>
              <a:rPr lang="en-GB" dirty="0">
                <a:latin typeface="SassoonPrimaryType" pitchFamily="2" charset="0"/>
              </a:rPr>
              <a:t>Phonics is taught every day. </a:t>
            </a:r>
          </a:p>
          <a:p>
            <a:pPr algn="ctr"/>
            <a:r>
              <a:rPr lang="en-GB" dirty="0">
                <a:latin typeface="SassoonPrimaryType" pitchFamily="2" charset="0"/>
              </a:rPr>
              <a:t>Lessons start with 10-15 minutes daily increasing to 20-30 minutes by Christmas. </a:t>
            </a:r>
          </a:p>
          <a:p>
            <a:pPr algn="ctr"/>
            <a:endParaRPr lang="en-GB" dirty="0">
              <a:latin typeface="SassoonPrimaryType" pitchFamily="2" charset="0"/>
            </a:endParaRPr>
          </a:p>
          <a:p>
            <a:pPr algn="ctr"/>
            <a:r>
              <a:rPr lang="en-GB" dirty="0">
                <a:latin typeface="SassoonPrimaryType" pitchFamily="2" charset="0"/>
              </a:rPr>
              <a:t>The children will be exposed to key vocabulary:</a:t>
            </a:r>
          </a:p>
          <a:p>
            <a:pPr algn="ctr"/>
            <a:endParaRPr lang="en-GB" dirty="0">
              <a:latin typeface="SassoonPrimaryType" pitchFamily="2" charset="0"/>
            </a:endParaRPr>
          </a:p>
          <a:p>
            <a:pPr fontAlgn="base"/>
            <a:r>
              <a:rPr lang="en-GB" dirty="0">
                <a:latin typeface="SassoonPrimaryType" pitchFamily="2" charset="0"/>
              </a:rPr>
              <a:t>‘</a:t>
            </a:r>
            <a:r>
              <a:rPr lang="en-GB" dirty="0">
                <a:highlight>
                  <a:srgbClr val="FFFF00"/>
                </a:highlight>
                <a:latin typeface="SassoonPrimaryType" pitchFamily="2" charset="0"/>
              </a:rPr>
              <a:t>Phoneme</a:t>
            </a:r>
            <a:r>
              <a:rPr lang="en-GB" dirty="0">
                <a:latin typeface="SassoonPrimaryType" pitchFamily="2" charset="0"/>
              </a:rPr>
              <a:t>’ – the sound the letter/s make.</a:t>
            </a:r>
          </a:p>
          <a:p>
            <a:pPr fontAlgn="base"/>
            <a:r>
              <a:rPr lang="en-GB" dirty="0"/>
              <a:t>Phonemes are the smallest units of sound in the spoken language. In the English language, we have approximately 44 phonemes, represented by the 26 letters of our alphabet in various combinations.</a:t>
            </a:r>
          </a:p>
          <a:p>
            <a:pPr fontAlgn="base"/>
            <a:r>
              <a:rPr lang="en-GB" dirty="0"/>
              <a:t>For example, the word “cat” consists of three phonemes:  /c/, /a/, and /t/. Change just one phoneme—say, from /c/ to /b/—and you get an entirely different word: “bat.”</a:t>
            </a:r>
          </a:p>
          <a:p>
            <a:pPr algn="ctr"/>
            <a:endParaRPr lang="en-GB" dirty="0">
              <a:latin typeface="SassoonPrimaryType" pitchFamily="2" charset="0"/>
            </a:endParaRPr>
          </a:p>
          <a:p>
            <a:pPr algn="ctr"/>
            <a:endParaRPr lang="en-GB" dirty="0">
              <a:latin typeface="SassoonPrimaryType" pitchFamily="2" charset="0"/>
            </a:endParaRPr>
          </a:p>
          <a:p>
            <a:pPr algn="ctr"/>
            <a:r>
              <a:rPr lang="en-GB" dirty="0">
                <a:latin typeface="SassoonPrimaryType" pitchFamily="2" charset="0"/>
              </a:rPr>
              <a:t>‘</a:t>
            </a:r>
            <a:r>
              <a:rPr lang="en-GB" dirty="0">
                <a:highlight>
                  <a:srgbClr val="FFFF00"/>
                </a:highlight>
                <a:latin typeface="SassoonPrimaryType" pitchFamily="2" charset="0"/>
              </a:rPr>
              <a:t>Grapheme</a:t>
            </a:r>
            <a:r>
              <a:rPr lang="en-GB" dirty="0">
                <a:latin typeface="SassoonPrimaryType" pitchFamily="2" charset="0"/>
              </a:rPr>
              <a:t>’-</a:t>
            </a:r>
            <a:r>
              <a:rPr lang="en-GB" dirty="0"/>
              <a:t>A grapheme is the representation of a sound (phoneme) in writing. A grapheme can consist of just one letter or a group of letters, and these have specific names. A grapheme that consists of two letters is called a </a:t>
            </a:r>
            <a:r>
              <a:rPr lang="en-GB" dirty="0">
                <a:highlight>
                  <a:srgbClr val="FFFF00"/>
                </a:highlight>
              </a:rPr>
              <a:t>digraph</a:t>
            </a:r>
            <a:r>
              <a:rPr lang="en-GB" dirty="0"/>
              <a:t>, while one with three letters is called a </a:t>
            </a:r>
            <a:r>
              <a:rPr lang="en-GB" dirty="0">
                <a:highlight>
                  <a:srgbClr val="FFFF00"/>
                </a:highlight>
              </a:rPr>
              <a:t>trigraph.</a:t>
            </a:r>
          </a:p>
          <a:p>
            <a:pPr algn="ctr"/>
            <a:endParaRPr lang="en-GB" dirty="0">
              <a:highlight>
                <a:srgbClr val="FFFF00"/>
              </a:highlight>
              <a:latin typeface="SassoonPrimaryType" pitchFamily="2" charset="0"/>
            </a:endParaRPr>
          </a:p>
          <a:p>
            <a:pPr algn="ctr"/>
            <a:r>
              <a:rPr lang="en-GB" dirty="0">
                <a:highlight>
                  <a:srgbClr val="FFFF00"/>
                </a:highlight>
                <a:latin typeface="SassoonPrimaryType" pitchFamily="2" charset="0"/>
              </a:rPr>
              <a:t>GPC- </a:t>
            </a:r>
            <a:r>
              <a:rPr lang="en-GB" dirty="0">
                <a:latin typeface="SassoonPrimaryType" pitchFamily="2" charset="0"/>
              </a:rPr>
              <a:t>Grapheme/Phoneme Correspondence </a:t>
            </a:r>
          </a:p>
          <a:p>
            <a:pPr algn="ctr"/>
            <a:endParaRPr lang="en-GB" dirty="0">
              <a:latin typeface="SassoonPrimaryType" pitchFamily="2" charset="0"/>
            </a:endParaRPr>
          </a:p>
          <a:p>
            <a:pPr algn="ctr"/>
            <a:endParaRPr lang="en-GB" dirty="0">
              <a:latin typeface="SassoonPrimaryType" pitchFamily="2" charset="0"/>
            </a:endParaRPr>
          </a:p>
          <a:p>
            <a:pPr algn="ctr"/>
            <a:r>
              <a:rPr lang="en-GB" dirty="0">
                <a:latin typeface="SassoonPrimaryType" pitchFamily="2" charset="0"/>
              </a:rPr>
              <a:t> </a:t>
            </a:r>
          </a:p>
          <a:p>
            <a:pPr algn="ctr"/>
            <a:endParaRPr lang="en-GB" dirty="0">
              <a:latin typeface="SassoonPrimaryType" pitchFamily="2" charset="0"/>
            </a:endParaRPr>
          </a:p>
        </p:txBody>
      </p:sp>
    </p:spTree>
    <p:extLst>
      <p:ext uri="{BB962C8B-B14F-4D97-AF65-F5344CB8AC3E}">
        <p14:creationId xmlns:p14="http://schemas.microsoft.com/office/powerpoint/2010/main" val="18733498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923330"/>
          </a:xfrm>
          <a:prstGeom prst="rect">
            <a:avLst/>
          </a:prstGeom>
          <a:noFill/>
        </p:spPr>
        <p:txBody>
          <a:bodyPr wrap="square" rtlCol="0">
            <a:spAutoFit/>
          </a:bodyPr>
          <a:lstStyle/>
          <a:p>
            <a:pPr algn="ctr"/>
            <a:r>
              <a:rPr lang="en-GB" sz="5400" dirty="0">
                <a:solidFill>
                  <a:srgbClr val="FF0000"/>
                </a:solidFill>
                <a:latin typeface="SassoonPrimaryType" pitchFamily="2" charset="0"/>
              </a:rPr>
              <a:t>Phonics</a:t>
            </a:r>
          </a:p>
        </p:txBody>
      </p:sp>
      <p:sp>
        <p:nvSpPr>
          <p:cNvPr id="3" name="TextBox 2"/>
          <p:cNvSpPr txBox="1"/>
          <p:nvPr/>
        </p:nvSpPr>
        <p:spPr>
          <a:xfrm>
            <a:off x="282498" y="1628800"/>
            <a:ext cx="8424935" cy="5632311"/>
          </a:xfrm>
          <a:prstGeom prst="rect">
            <a:avLst/>
          </a:prstGeom>
          <a:noFill/>
        </p:spPr>
        <p:txBody>
          <a:bodyPr wrap="square" rtlCol="0">
            <a:spAutoFit/>
          </a:bodyPr>
          <a:lstStyle/>
          <a:p>
            <a:pPr algn="ctr"/>
            <a:r>
              <a:rPr lang="en-GB" sz="2400" dirty="0">
                <a:latin typeface="SassoonPrimaryType" pitchFamily="2" charset="0"/>
              </a:rPr>
              <a:t>Children will learn Common Exception Words ‘</a:t>
            </a:r>
            <a:r>
              <a:rPr lang="en-GB" sz="2400" dirty="0">
                <a:highlight>
                  <a:srgbClr val="FFFF00"/>
                </a:highlight>
                <a:latin typeface="SassoonPrimaryType" pitchFamily="2" charset="0"/>
              </a:rPr>
              <a:t>tricky words</a:t>
            </a:r>
            <a:r>
              <a:rPr lang="en-GB" sz="2400" dirty="0">
                <a:latin typeface="SassoonPrimaryType" pitchFamily="2" charset="0"/>
              </a:rPr>
              <a:t>’.</a:t>
            </a:r>
          </a:p>
          <a:p>
            <a:pPr algn="ctr"/>
            <a:r>
              <a:rPr lang="en-GB" sz="2400" dirty="0">
                <a:latin typeface="SassoonPrimaryType" pitchFamily="2" charset="0"/>
              </a:rPr>
              <a:t> </a:t>
            </a:r>
            <a:r>
              <a:rPr lang="en-GB" sz="2400" dirty="0"/>
              <a:t>‘Tricky words’ are words that cannot easily be decoded (‘sounded out’ and read). This is because some of the sounds in the words are spelled in an unusual way. It is important for children to be able to read these words as they are among the most common words in English. </a:t>
            </a:r>
          </a:p>
          <a:p>
            <a:pPr algn="ctr"/>
            <a:endParaRPr lang="en-GB" sz="2400" dirty="0">
              <a:latin typeface="SassoonPrimaryType" pitchFamily="2" charset="0"/>
            </a:endParaRPr>
          </a:p>
          <a:p>
            <a:pPr algn="ctr"/>
            <a:r>
              <a:rPr lang="en-GB" sz="2400" dirty="0">
                <a:latin typeface="SassoonPrimaryType" pitchFamily="2" charset="0"/>
              </a:rPr>
              <a:t>e.g. </a:t>
            </a:r>
            <a:r>
              <a:rPr lang="en-GB" sz="2400" dirty="0">
                <a:solidFill>
                  <a:srgbClr val="FF0000"/>
                </a:solidFill>
                <a:latin typeface="SassoonPrimaryType" pitchFamily="2" charset="0"/>
              </a:rPr>
              <a:t>is/his/has </a:t>
            </a:r>
            <a:r>
              <a:rPr lang="en-GB" sz="2400" dirty="0">
                <a:latin typeface="SassoonPrimaryType" pitchFamily="2" charset="0"/>
              </a:rPr>
              <a:t>– the ‘s’ makes the sound ‘z’-.</a:t>
            </a:r>
          </a:p>
          <a:p>
            <a:pPr algn="ctr"/>
            <a:r>
              <a:rPr lang="en-GB" sz="2400" dirty="0"/>
              <a:t>For ‘s’, your child will first learn ‘s’ as in ‘sat’. They will learn that ‘s’ can make the sound z later in the Autumn term.</a:t>
            </a:r>
            <a:endParaRPr lang="en-GB" sz="2400" dirty="0">
              <a:latin typeface="SassoonPrimaryType" pitchFamily="2" charset="0"/>
            </a:endParaRPr>
          </a:p>
          <a:p>
            <a:pPr algn="ctr"/>
            <a:r>
              <a:rPr lang="en-GB" sz="2400" dirty="0">
                <a:solidFill>
                  <a:srgbClr val="FF0000"/>
                </a:solidFill>
                <a:latin typeface="SassoonPrimaryType" pitchFamily="2" charset="0"/>
              </a:rPr>
              <a:t>go/no- </a:t>
            </a:r>
            <a:r>
              <a:rPr lang="en-GB" sz="2400" dirty="0">
                <a:latin typeface="SassoonPrimaryType" pitchFamily="2" charset="0"/>
              </a:rPr>
              <a:t>the ‘o’ makes an ‘</a:t>
            </a:r>
            <a:r>
              <a:rPr lang="en-GB" sz="2400" dirty="0" err="1">
                <a:latin typeface="SassoonPrimaryType" pitchFamily="2" charset="0"/>
              </a:rPr>
              <a:t>oa</a:t>
            </a:r>
            <a:r>
              <a:rPr lang="en-GB" sz="2400" dirty="0">
                <a:latin typeface="SassoonPrimaryType" pitchFamily="2" charset="0"/>
              </a:rPr>
              <a:t>’ sound. </a:t>
            </a:r>
          </a:p>
          <a:p>
            <a:pPr algn="ctr"/>
            <a:r>
              <a:rPr lang="en-GB" sz="2400" dirty="0"/>
              <a:t>For ‘o’, your child will first learn the sound o as in ‘dog’</a:t>
            </a:r>
            <a:endParaRPr lang="en-GB" sz="2400" dirty="0">
              <a:latin typeface="SassoonPrimaryType" pitchFamily="2" charset="0"/>
            </a:endParaRPr>
          </a:p>
          <a:p>
            <a:pPr algn="ctr"/>
            <a:endParaRPr lang="en-GB" dirty="0">
              <a:latin typeface="SassoonPrimaryType" pitchFamily="2" charset="0"/>
            </a:endParaRPr>
          </a:p>
          <a:p>
            <a:pPr algn="ctr"/>
            <a:endParaRPr lang="en-GB" dirty="0">
              <a:latin typeface="SassoonPrimaryType" pitchFamily="2" charset="0"/>
            </a:endParaRPr>
          </a:p>
          <a:p>
            <a:pPr algn="ctr"/>
            <a:r>
              <a:rPr lang="en-GB" dirty="0">
                <a:latin typeface="SassoonPrimaryType" pitchFamily="2" charset="0"/>
              </a:rPr>
              <a:t> </a:t>
            </a:r>
          </a:p>
          <a:p>
            <a:pPr algn="ctr"/>
            <a:endParaRPr lang="en-GB" dirty="0">
              <a:latin typeface="SassoonPrimaryType" pitchFamily="2" charset="0"/>
            </a:endParaRPr>
          </a:p>
        </p:txBody>
      </p:sp>
    </p:spTree>
    <p:extLst>
      <p:ext uri="{BB962C8B-B14F-4D97-AF65-F5344CB8AC3E}">
        <p14:creationId xmlns:p14="http://schemas.microsoft.com/office/powerpoint/2010/main" val="21356451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923330"/>
          </a:xfrm>
          <a:prstGeom prst="rect">
            <a:avLst/>
          </a:prstGeom>
          <a:noFill/>
        </p:spPr>
        <p:txBody>
          <a:bodyPr wrap="square" rtlCol="0">
            <a:spAutoFit/>
          </a:bodyPr>
          <a:lstStyle/>
          <a:p>
            <a:pPr algn="ctr"/>
            <a:r>
              <a:rPr lang="en-GB" sz="5400" dirty="0">
                <a:solidFill>
                  <a:srgbClr val="FF0000"/>
                </a:solidFill>
                <a:latin typeface="SassoonPrimaryType" pitchFamily="2" charset="0"/>
              </a:rPr>
              <a:t>Phonics</a:t>
            </a:r>
          </a:p>
        </p:txBody>
      </p:sp>
      <p:sp>
        <p:nvSpPr>
          <p:cNvPr id="3" name="TextBox 2"/>
          <p:cNvSpPr txBox="1"/>
          <p:nvPr/>
        </p:nvSpPr>
        <p:spPr>
          <a:xfrm>
            <a:off x="282498" y="1628800"/>
            <a:ext cx="8424935" cy="4678204"/>
          </a:xfrm>
          <a:prstGeom prst="rect">
            <a:avLst/>
          </a:prstGeom>
          <a:noFill/>
        </p:spPr>
        <p:txBody>
          <a:bodyPr wrap="square" rtlCol="0">
            <a:spAutoFit/>
          </a:bodyPr>
          <a:lstStyle/>
          <a:p>
            <a:pPr algn="ctr"/>
            <a:r>
              <a:rPr lang="en-GB" sz="2800" dirty="0">
                <a:latin typeface="SassoonPrimaryType" pitchFamily="2" charset="0"/>
              </a:rPr>
              <a:t>As we progress through the phonics curriculum we will be assessing the children daily, weekly and half termly. The children’s progress within phonics aligns with the Reading Scheme books that they will be accessing. They will read books that include the phonemes that they have learned.</a:t>
            </a:r>
          </a:p>
          <a:p>
            <a:pPr algn="ctr"/>
            <a:endParaRPr lang="en-US" sz="2800" dirty="0">
              <a:latin typeface="SassoonPrimaryType" pitchFamily="2" charset="0"/>
            </a:endParaRPr>
          </a:p>
          <a:p>
            <a:pPr algn="ctr"/>
            <a:r>
              <a:rPr lang="en-US" sz="2800" dirty="0">
                <a:latin typeface="SassoonPrimaryType" pitchFamily="2" charset="0"/>
              </a:rPr>
              <a:t>P</a:t>
            </a:r>
            <a:r>
              <a:rPr lang="en-GB" sz="2800" dirty="0">
                <a:latin typeface="SassoonPrimaryType" pitchFamily="2" charset="0"/>
              </a:rPr>
              <a:t>honics sheets will be sent home each Friday showing the sounds (phonemes) we have been learning that week, the tricky words and blending activities.</a:t>
            </a:r>
          </a:p>
          <a:p>
            <a:pPr algn="ctr"/>
            <a:endParaRPr lang="en-GB" dirty="0">
              <a:latin typeface="SassoonPrimaryType" pitchFamily="2" charset="0"/>
            </a:endParaRPr>
          </a:p>
        </p:txBody>
      </p:sp>
    </p:spTree>
    <p:extLst>
      <p:ext uri="{BB962C8B-B14F-4D97-AF65-F5344CB8AC3E}">
        <p14:creationId xmlns:p14="http://schemas.microsoft.com/office/powerpoint/2010/main" val="10236065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923330"/>
          </a:xfrm>
          <a:prstGeom prst="rect">
            <a:avLst/>
          </a:prstGeom>
          <a:noFill/>
        </p:spPr>
        <p:txBody>
          <a:bodyPr wrap="square" rtlCol="0">
            <a:spAutoFit/>
          </a:bodyPr>
          <a:lstStyle/>
          <a:p>
            <a:pPr algn="ctr"/>
            <a:r>
              <a:rPr lang="en-GB" sz="5400" dirty="0">
                <a:solidFill>
                  <a:srgbClr val="FF0000"/>
                </a:solidFill>
                <a:latin typeface="SassoonPrimaryType" pitchFamily="2" charset="0"/>
              </a:rPr>
              <a:t>Phonics</a:t>
            </a:r>
          </a:p>
        </p:txBody>
      </p:sp>
      <p:pic>
        <p:nvPicPr>
          <p:cNvPr id="6" name="Picture 5">
            <a:extLst>
              <a:ext uri="{FF2B5EF4-FFF2-40B4-BE49-F238E27FC236}">
                <a16:creationId xmlns:a16="http://schemas.microsoft.com/office/drawing/2014/main" id="{E2F7FF4E-F383-4FF7-A517-5E0C919B081D}"/>
              </a:ext>
            </a:extLst>
          </p:cNvPr>
          <p:cNvPicPr>
            <a:picLocks noChangeAspect="1"/>
          </p:cNvPicPr>
          <p:nvPr/>
        </p:nvPicPr>
        <p:blipFill>
          <a:blip r:embed="rId4"/>
          <a:stretch>
            <a:fillRect/>
          </a:stretch>
        </p:blipFill>
        <p:spPr>
          <a:xfrm>
            <a:off x="1043608" y="1228067"/>
            <a:ext cx="7369179" cy="2027096"/>
          </a:xfrm>
          <a:prstGeom prst="rect">
            <a:avLst/>
          </a:prstGeom>
        </p:spPr>
      </p:pic>
      <p:pic>
        <p:nvPicPr>
          <p:cNvPr id="7" name="Picture 6">
            <a:extLst>
              <a:ext uri="{FF2B5EF4-FFF2-40B4-BE49-F238E27FC236}">
                <a16:creationId xmlns:a16="http://schemas.microsoft.com/office/drawing/2014/main" id="{56A17C32-3C14-4E03-AFA1-8D401CC013B3}"/>
              </a:ext>
            </a:extLst>
          </p:cNvPr>
          <p:cNvPicPr>
            <a:picLocks noChangeAspect="1"/>
          </p:cNvPicPr>
          <p:nvPr/>
        </p:nvPicPr>
        <p:blipFill>
          <a:blip r:embed="rId5"/>
          <a:stretch>
            <a:fillRect/>
          </a:stretch>
        </p:blipFill>
        <p:spPr>
          <a:xfrm>
            <a:off x="1187625" y="3255163"/>
            <a:ext cx="7292972" cy="2987299"/>
          </a:xfrm>
          <a:prstGeom prst="rect">
            <a:avLst/>
          </a:prstGeom>
        </p:spPr>
      </p:pic>
    </p:spTree>
    <p:extLst>
      <p:ext uri="{BB962C8B-B14F-4D97-AF65-F5344CB8AC3E}">
        <p14:creationId xmlns:p14="http://schemas.microsoft.com/office/powerpoint/2010/main" val="29420374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923330"/>
          </a:xfrm>
          <a:prstGeom prst="rect">
            <a:avLst/>
          </a:prstGeom>
          <a:noFill/>
        </p:spPr>
        <p:txBody>
          <a:bodyPr wrap="square" rtlCol="0">
            <a:spAutoFit/>
          </a:bodyPr>
          <a:lstStyle/>
          <a:p>
            <a:pPr algn="ctr"/>
            <a:r>
              <a:rPr lang="en-GB" sz="5400" dirty="0">
                <a:solidFill>
                  <a:srgbClr val="FF0000"/>
                </a:solidFill>
                <a:latin typeface="SassoonPrimaryType" pitchFamily="2" charset="0"/>
              </a:rPr>
              <a:t>Reading</a:t>
            </a:r>
          </a:p>
        </p:txBody>
      </p:sp>
      <p:sp>
        <p:nvSpPr>
          <p:cNvPr id="3" name="TextBox 2"/>
          <p:cNvSpPr txBox="1"/>
          <p:nvPr/>
        </p:nvSpPr>
        <p:spPr>
          <a:xfrm>
            <a:off x="308874" y="1124744"/>
            <a:ext cx="8424935" cy="5909310"/>
          </a:xfrm>
          <a:prstGeom prst="rect">
            <a:avLst/>
          </a:prstGeom>
          <a:noFill/>
        </p:spPr>
        <p:txBody>
          <a:bodyPr wrap="square" rtlCol="0">
            <a:spAutoFit/>
          </a:bodyPr>
          <a:lstStyle/>
          <a:p>
            <a:pPr algn="ctr"/>
            <a:r>
              <a:rPr lang="en-GB" sz="1600" dirty="0">
                <a:latin typeface="SassoonPrimaryType" pitchFamily="2" charset="0"/>
              </a:rPr>
              <a:t>Reading is extremely important in the Early Years and we aim to foster a real love of books and a desire to read.</a:t>
            </a:r>
          </a:p>
          <a:p>
            <a:pPr algn="ctr"/>
            <a:endParaRPr lang="en-GB" sz="1600" dirty="0">
              <a:latin typeface="SassoonPrimaryType" pitchFamily="2" charset="0"/>
            </a:endParaRPr>
          </a:p>
          <a:p>
            <a:pPr algn="ctr"/>
            <a:r>
              <a:rPr lang="en-GB" sz="1600" dirty="0">
                <a:latin typeface="SassoonPrimaryType" pitchFamily="2" charset="0"/>
              </a:rPr>
              <a:t>Children will read three times in school during the week (the same book). This develops automaticity and accuracy.</a:t>
            </a:r>
          </a:p>
          <a:p>
            <a:pPr algn="ctr"/>
            <a:endParaRPr lang="en-GB" sz="1600" dirty="0">
              <a:latin typeface="SassoonPrimaryType" pitchFamily="2" charset="0"/>
            </a:endParaRPr>
          </a:p>
          <a:p>
            <a:pPr algn="ctr"/>
            <a:r>
              <a:rPr lang="en-GB" sz="1600" dirty="0">
                <a:latin typeface="SassoonPrimaryType" pitchFamily="2" charset="0"/>
              </a:rPr>
              <a:t>The three guided reading sessions teaches the skills needed to read and also develops the understanding of texts.</a:t>
            </a:r>
          </a:p>
          <a:p>
            <a:pPr algn="ctr"/>
            <a:endParaRPr lang="en-GB" sz="1600" dirty="0">
              <a:latin typeface="SassoonPrimaryType" pitchFamily="2" charset="0"/>
            </a:endParaRPr>
          </a:p>
          <a:p>
            <a:pPr algn="ctr"/>
            <a:r>
              <a:rPr lang="en-GB" sz="1600" dirty="0">
                <a:latin typeface="SassoonPrimaryType" pitchFamily="2" charset="0"/>
              </a:rPr>
              <a:t>1</a:t>
            </a:r>
            <a:r>
              <a:rPr lang="en-GB" sz="1600" baseline="30000" dirty="0">
                <a:latin typeface="SassoonPrimaryType" pitchFamily="2" charset="0"/>
              </a:rPr>
              <a:t>st</a:t>
            </a:r>
            <a:r>
              <a:rPr lang="en-GB" sz="1600" dirty="0">
                <a:latin typeface="SassoonPrimaryType" pitchFamily="2" charset="0"/>
              </a:rPr>
              <a:t> reading- decoding the text.</a:t>
            </a:r>
          </a:p>
          <a:p>
            <a:pPr algn="ctr"/>
            <a:r>
              <a:rPr lang="en-GB" sz="1600" dirty="0">
                <a:latin typeface="SassoonPrimaryType" pitchFamily="2" charset="0"/>
              </a:rPr>
              <a:t>2</a:t>
            </a:r>
            <a:r>
              <a:rPr lang="en-GB" sz="1600" baseline="30000" dirty="0">
                <a:latin typeface="SassoonPrimaryType" pitchFamily="2" charset="0"/>
              </a:rPr>
              <a:t>nd</a:t>
            </a:r>
            <a:r>
              <a:rPr lang="en-GB" sz="1600" dirty="0">
                <a:latin typeface="SassoonPrimaryType" pitchFamily="2" charset="0"/>
              </a:rPr>
              <a:t> reading- prosody- reading with meaning, stress,  intonation/expression.</a:t>
            </a:r>
          </a:p>
          <a:p>
            <a:pPr algn="ctr"/>
            <a:r>
              <a:rPr lang="en-GB" sz="1600" dirty="0">
                <a:latin typeface="SassoonPrimaryType" pitchFamily="2" charset="0"/>
              </a:rPr>
              <a:t>3</a:t>
            </a:r>
            <a:r>
              <a:rPr lang="en-GB" sz="1600" baseline="30000" dirty="0">
                <a:latin typeface="SassoonPrimaryType" pitchFamily="2" charset="0"/>
              </a:rPr>
              <a:t>rd</a:t>
            </a:r>
            <a:r>
              <a:rPr lang="en-GB" sz="1600" dirty="0">
                <a:latin typeface="SassoonPrimaryType" pitchFamily="2" charset="0"/>
              </a:rPr>
              <a:t> reading- comprehension-understanding the text.</a:t>
            </a:r>
          </a:p>
          <a:p>
            <a:pPr algn="ctr"/>
            <a:endParaRPr lang="en-GB" sz="1600" dirty="0">
              <a:latin typeface="SassoonPrimaryType" pitchFamily="2" charset="0"/>
            </a:endParaRPr>
          </a:p>
          <a:p>
            <a:pPr algn="ctr"/>
            <a:r>
              <a:rPr lang="en-GB" sz="1600" dirty="0">
                <a:latin typeface="SassoonPrimaryType" pitchFamily="2" charset="0"/>
              </a:rPr>
              <a:t>The guided reading books match the progression of the phonics programme.</a:t>
            </a:r>
          </a:p>
          <a:p>
            <a:pPr algn="ctr"/>
            <a:endParaRPr lang="en-GB" sz="1600" dirty="0">
              <a:latin typeface="SassoonPrimaryType" pitchFamily="2" charset="0"/>
            </a:endParaRPr>
          </a:p>
          <a:p>
            <a:pPr algn="ctr"/>
            <a:r>
              <a:rPr lang="en-GB" sz="1600" dirty="0">
                <a:solidFill>
                  <a:srgbClr val="FF0000"/>
                </a:solidFill>
                <a:latin typeface="SassoonPrimaryType" pitchFamily="2" charset="0"/>
              </a:rPr>
              <a:t>Wordless Books- </a:t>
            </a:r>
            <a:r>
              <a:rPr lang="en-GB" sz="1600" dirty="0">
                <a:latin typeface="SassoonPrimaryType" pitchFamily="2" charset="0"/>
              </a:rPr>
              <a:t>Children who are not yet blending.</a:t>
            </a:r>
          </a:p>
          <a:p>
            <a:pPr algn="ctr"/>
            <a:r>
              <a:rPr lang="en-GB" sz="1600" dirty="0">
                <a:solidFill>
                  <a:srgbClr val="FF0000"/>
                </a:solidFill>
                <a:latin typeface="SassoonPrimaryType" pitchFamily="2" charset="0"/>
              </a:rPr>
              <a:t>Blending Practise Books- </a:t>
            </a:r>
            <a:r>
              <a:rPr lang="en-GB" sz="1600" dirty="0">
                <a:latin typeface="SassoonPrimaryType" pitchFamily="2" charset="0"/>
              </a:rPr>
              <a:t>Most children should be blending by Christmas and begin reading phase 2 decodable books.</a:t>
            </a:r>
          </a:p>
          <a:p>
            <a:pPr algn="ctr"/>
            <a:r>
              <a:rPr lang="en-GB" sz="1600" dirty="0">
                <a:solidFill>
                  <a:srgbClr val="FF0000"/>
                </a:solidFill>
                <a:latin typeface="SassoonPrimaryType" pitchFamily="2" charset="0"/>
              </a:rPr>
              <a:t>Decodable Books- </a:t>
            </a:r>
            <a:r>
              <a:rPr lang="en-GB" sz="1600" dirty="0">
                <a:latin typeface="SassoonPrimaryType" pitchFamily="2" charset="0"/>
              </a:rPr>
              <a:t>Children confident at blending will then read the decodable books.</a:t>
            </a:r>
          </a:p>
          <a:p>
            <a:pPr algn="ctr"/>
            <a:endParaRPr lang="en-GB" sz="1600" dirty="0">
              <a:latin typeface="SassoonPrimaryType" pitchFamily="2" charset="0"/>
            </a:endParaRPr>
          </a:p>
          <a:p>
            <a:pPr algn="ctr"/>
            <a:r>
              <a:rPr lang="en-GB" sz="1600" dirty="0">
                <a:latin typeface="SassoonPrimaryType" pitchFamily="2" charset="0"/>
              </a:rPr>
              <a:t>Children will be given books with the GPC’s that have already been taught.</a:t>
            </a:r>
          </a:p>
          <a:p>
            <a:pPr algn="ctr"/>
            <a:endParaRPr lang="en-GB" dirty="0">
              <a:latin typeface="SassoonPrimaryType" pitchFamily="2" charset="0"/>
            </a:endParaRPr>
          </a:p>
          <a:p>
            <a:pPr algn="ctr"/>
            <a:endParaRPr lang="en-GB" dirty="0">
              <a:latin typeface="SassoonPrimaryType" pitchFamily="2" charset="0"/>
            </a:endParaRPr>
          </a:p>
        </p:txBody>
      </p:sp>
    </p:spTree>
    <p:extLst>
      <p:ext uri="{BB962C8B-B14F-4D97-AF65-F5344CB8AC3E}">
        <p14:creationId xmlns:p14="http://schemas.microsoft.com/office/powerpoint/2010/main" val="21989008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923330"/>
          </a:xfrm>
          <a:prstGeom prst="rect">
            <a:avLst/>
          </a:prstGeom>
          <a:noFill/>
        </p:spPr>
        <p:txBody>
          <a:bodyPr wrap="square" rtlCol="0">
            <a:spAutoFit/>
          </a:bodyPr>
          <a:lstStyle/>
          <a:p>
            <a:pPr algn="ctr"/>
            <a:r>
              <a:rPr lang="en-GB" sz="5400" dirty="0">
                <a:solidFill>
                  <a:srgbClr val="FF0000"/>
                </a:solidFill>
                <a:latin typeface="SassoonPrimaryType" pitchFamily="2" charset="0"/>
              </a:rPr>
              <a:t>Reading</a:t>
            </a:r>
          </a:p>
        </p:txBody>
      </p:sp>
      <p:sp>
        <p:nvSpPr>
          <p:cNvPr id="3" name="TextBox 2"/>
          <p:cNvSpPr txBox="1"/>
          <p:nvPr/>
        </p:nvSpPr>
        <p:spPr>
          <a:xfrm>
            <a:off x="395535" y="1412776"/>
            <a:ext cx="8424935" cy="4708981"/>
          </a:xfrm>
          <a:prstGeom prst="rect">
            <a:avLst/>
          </a:prstGeom>
          <a:noFill/>
        </p:spPr>
        <p:txBody>
          <a:bodyPr wrap="square" rtlCol="0">
            <a:spAutoFit/>
          </a:bodyPr>
          <a:lstStyle/>
          <a:p>
            <a:pPr algn="ctr"/>
            <a:r>
              <a:rPr lang="en-GB" sz="2400" dirty="0">
                <a:latin typeface="SassoonPrimaryType" pitchFamily="2" charset="0"/>
              </a:rPr>
              <a:t>Reading at home is crucial. It makes a huge difference to their progress . It is very clear who reads regularly and who doesn’t by their level of skill and confidence. </a:t>
            </a:r>
          </a:p>
          <a:p>
            <a:pPr algn="ctr"/>
            <a:endParaRPr lang="en-GB" sz="2400" dirty="0">
              <a:latin typeface="SassoonPrimaryType" pitchFamily="2" charset="0"/>
            </a:endParaRPr>
          </a:p>
          <a:p>
            <a:pPr algn="ctr"/>
            <a:r>
              <a:rPr lang="en-GB" sz="2400" dirty="0">
                <a:latin typeface="SassoonPrimaryType" pitchFamily="2" charset="0"/>
              </a:rPr>
              <a:t>We will be introducing an ‘Aiming High’ challenge- at </a:t>
            </a:r>
            <a:r>
              <a:rPr lang="en-GB" sz="2400" dirty="0" err="1">
                <a:latin typeface="SassoonPrimaryType" pitchFamily="2" charset="0"/>
              </a:rPr>
              <a:t>Goldenhill</a:t>
            </a:r>
            <a:r>
              <a:rPr lang="en-GB" sz="2400" dirty="0">
                <a:latin typeface="SassoonPrimaryType" pitchFamily="2" charset="0"/>
              </a:rPr>
              <a:t>, we ask that children read at least 4 times every week. Every time children read, they will move their name up the chart. When they reach the top, they will be rewarded with a prize.  </a:t>
            </a:r>
          </a:p>
          <a:p>
            <a:pPr algn="ctr"/>
            <a:endParaRPr lang="en-GB" sz="2400" dirty="0">
              <a:latin typeface="SassoonPrimaryType" pitchFamily="2" charset="0"/>
            </a:endParaRPr>
          </a:p>
          <a:p>
            <a:pPr algn="ctr"/>
            <a:r>
              <a:rPr lang="en-GB" sz="2400" dirty="0">
                <a:latin typeface="SassoonPrimaryType" pitchFamily="2" charset="0"/>
              </a:rPr>
              <a:t>Please fill in the children’s reading diaries. Children need to bring their book bag into school every day.</a:t>
            </a:r>
          </a:p>
          <a:p>
            <a:pPr algn="ctr"/>
            <a:endParaRPr lang="en-GB" dirty="0">
              <a:latin typeface="SassoonPrimaryType" pitchFamily="2" charset="0"/>
            </a:endParaRPr>
          </a:p>
          <a:p>
            <a:pPr algn="ctr"/>
            <a:endParaRPr lang="en-GB" dirty="0">
              <a:latin typeface="SassoonPrimaryType" pitchFamily="2" charset="0"/>
            </a:endParaRPr>
          </a:p>
        </p:txBody>
      </p:sp>
    </p:spTree>
    <p:extLst>
      <p:ext uri="{BB962C8B-B14F-4D97-AF65-F5344CB8AC3E}">
        <p14:creationId xmlns:p14="http://schemas.microsoft.com/office/powerpoint/2010/main" val="22022751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923330"/>
          </a:xfrm>
          <a:prstGeom prst="rect">
            <a:avLst/>
          </a:prstGeom>
          <a:noFill/>
        </p:spPr>
        <p:txBody>
          <a:bodyPr wrap="square" rtlCol="0">
            <a:spAutoFit/>
          </a:bodyPr>
          <a:lstStyle/>
          <a:p>
            <a:pPr algn="ctr"/>
            <a:r>
              <a:rPr lang="en-GB" sz="5400" dirty="0">
                <a:solidFill>
                  <a:srgbClr val="FF0000"/>
                </a:solidFill>
                <a:latin typeface="SassoonPrimaryType" pitchFamily="2" charset="0"/>
              </a:rPr>
              <a:t>Assessment</a:t>
            </a:r>
          </a:p>
        </p:txBody>
      </p:sp>
      <p:sp>
        <p:nvSpPr>
          <p:cNvPr id="3" name="TextBox 2"/>
          <p:cNvSpPr txBox="1"/>
          <p:nvPr/>
        </p:nvSpPr>
        <p:spPr>
          <a:xfrm>
            <a:off x="395535" y="1412776"/>
            <a:ext cx="8424935" cy="5016758"/>
          </a:xfrm>
          <a:prstGeom prst="rect">
            <a:avLst/>
          </a:prstGeom>
          <a:noFill/>
        </p:spPr>
        <p:txBody>
          <a:bodyPr wrap="square" rtlCol="0">
            <a:spAutoFit/>
          </a:bodyPr>
          <a:lstStyle/>
          <a:p>
            <a:pPr algn="ctr"/>
            <a:r>
              <a:rPr lang="en-GB" sz="2000" dirty="0">
                <a:latin typeface="SassoonPrimaryType" pitchFamily="2" charset="0"/>
              </a:rPr>
              <a:t>From September 2021 the statutory Reception Baseline Assessment came into school. This is a one to one assessment with myself in a nonthreatening way and uses pictures, teddies and other apparatus to assess early literacy and numeracy. This is then repeated at the end of the school year.</a:t>
            </a:r>
          </a:p>
          <a:p>
            <a:pPr algn="ctr"/>
            <a:endParaRPr lang="en-GB" sz="2000" dirty="0">
              <a:latin typeface="SassoonPrimaryType" pitchFamily="2" charset="0"/>
            </a:endParaRPr>
          </a:p>
          <a:p>
            <a:pPr algn="ctr"/>
            <a:r>
              <a:rPr lang="en-GB" sz="2000" dirty="0">
                <a:latin typeface="SassoonPrimaryType" pitchFamily="2" charset="0"/>
              </a:rPr>
              <a:t>In class we are constantly assessing the children. </a:t>
            </a:r>
          </a:p>
          <a:p>
            <a:pPr algn="ctr"/>
            <a:endParaRPr lang="en-GB" sz="2000" dirty="0">
              <a:latin typeface="SassoonPrimaryType" pitchFamily="2" charset="0"/>
            </a:endParaRPr>
          </a:p>
          <a:p>
            <a:pPr algn="ctr"/>
            <a:r>
              <a:rPr lang="en-GB" sz="2000" dirty="0">
                <a:latin typeface="SassoonPrimaryType" pitchFamily="2" charset="0"/>
              </a:rPr>
              <a:t>Children’s written work is recorded in their Literacy and Maths books, again with photos as appropriate. We will use DOJO as a communication between home and school – please let me know if you need a password reset. Please return your permission letter for DOJO.</a:t>
            </a:r>
          </a:p>
          <a:p>
            <a:pPr algn="ctr"/>
            <a:endParaRPr lang="en-GB" sz="2000" dirty="0">
              <a:latin typeface="SassoonPrimaryType" pitchFamily="2" charset="0"/>
            </a:endParaRPr>
          </a:p>
          <a:p>
            <a:pPr algn="ctr"/>
            <a:r>
              <a:rPr lang="en-GB" sz="2000" dirty="0">
                <a:latin typeface="SassoonPrimaryType" pitchFamily="2" charset="0"/>
              </a:rPr>
              <a:t>Children are assessed informally on a daily basis and a summary of their developmental level is decided  on a termly basis for each area of learning.</a:t>
            </a:r>
          </a:p>
          <a:p>
            <a:pPr algn="ctr"/>
            <a:endParaRPr lang="en-GB" sz="2000" dirty="0">
              <a:latin typeface="SassoonPrimaryType" pitchFamily="2" charset="0"/>
            </a:endParaRPr>
          </a:p>
          <a:p>
            <a:pPr algn="ctr"/>
            <a:r>
              <a:rPr lang="en-GB" sz="2000" dirty="0">
                <a:latin typeface="SassoonPrimaryType" pitchFamily="2" charset="0"/>
              </a:rPr>
              <a:t>This assessment level is recorded as ‘on track’ or ‘not on track.’ </a:t>
            </a:r>
          </a:p>
        </p:txBody>
      </p:sp>
    </p:spTree>
    <p:extLst>
      <p:ext uri="{BB962C8B-B14F-4D97-AF65-F5344CB8AC3E}">
        <p14:creationId xmlns:p14="http://schemas.microsoft.com/office/powerpoint/2010/main" val="29346265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769441"/>
          </a:xfrm>
          <a:prstGeom prst="rect">
            <a:avLst/>
          </a:prstGeom>
          <a:noFill/>
        </p:spPr>
        <p:txBody>
          <a:bodyPr wrap="square" rtlCol="0">
            <a:spAutoFit/>
          </a:bodyPr>
          <a:lstStyle/>
          <a:p>
            <a:pPr algn="ctr"/>
            <a:r>
              <a:rPr lang="en-GB" sz="4400" dirty="0">
                <a:solidFill>
                  <a:srgbClr val="FF0000"/>
                </a:solidFill>
                <a:latin typeface="SassoonPrimaryType" pitchFamily="2" charset="0"/>
              </a:rPr>
              <a:t>Behaviour Management</a:t>
            </a:r>
          </a:p>
        </p:txBody>
      </p:sp>
      <p:sp>
        <p:nvSpPr>
          <p:cNvPr id="6" name="TextBox 5"/>
          <p:cNvSpPr txBox="1"/>
          <p:nvPr/>
        </p:nvSpPr>
        <p:spPr>
          <a:xfrm>
            <a:off x="827584" y="2132856"/>
            <a:ext cx="7344816" cy="646331"/>
          </a:xfrm>
          <a:prstGeom prst="rect">
            <a:avLst/>
          </a:prstGeom>
          <a:noFill/>
        </p:spPr>
        <p:txBody>
          <a:bodyPr wrap="square" rtlCol="0">
            <a:spAutoFit/>
          </a:bodyPr>
          <a:lstStyle/>
          <a:p>
            <a:pPr algn="ctr"/>
            <a:endParaRPr lang="en-GB" dirty="0"/>
          </a:p>
          <a:p>
            <a:pPr algn="ctr"/>
            <a:endParaRPr lang="en-GB" dirty="0">
              <a:latin typeface="SassoonPrimaryType" pitchFamily="2" charset="0"/>
            </a:endParaRPr>
          </a:p>
        </p:txBody>
      </p:sp>
      <p:sp>
        <p:nvSpPr>
          <p:cNvPr id="3" name="Rectangle 2">
            <a:extLst>
              <a:ext uri="{FF2B5EF4-FFF2-40B4-BE49-F238E27FC236}">
                <a16:creationId xmlns:a16="http://schemas.microsoft.com/office/drawing/2014/main" id="{034140E7-04AE-4C50-B322-BD5FBB847D77}"/>
              </a:ext>
            </a:extLst>
          </p:cNvPr>
          <p:cNvSpPr/>
          <p:nvPr/>
        </p:nvSpPr>
        <p:spPr>
          <a:xfrm>
            <a:off x="251522" y="1412733"/>
            <a:ext cx="8541182" cy="5262979"/>
          </a:xfrm>
          <a:prstGeom prst="rect">
            <a:avLst/>
          </a:prstGeom>
        </p:spPr>
        <p:txBody>
          <a:bodyPr wrap="square">
            <a:spAutoFit/>
          </a:bodyPr>
          <a:lstStyle/>
          <a:p>
            <a:pPr marL="285750" indent="-285750">
              <a:buFont typeface="Arial" panose="020B0604020202020204" pitchFamily="34" charset="0"/>
              <a:buChar char="•"/>
            </a:pPr>
            <a:r>
              <a:rPr lang="en-GB" sz="2000" dirty="0"/>
              <a:t>Dojo’s: These can be given by any member of staff and reward any type of good behaviour or effort. The children have an electronic character which they can add their dojo’s to. At the end of the week, the children who have achieved 10 or more DOJO’s,  will receive an award. </a:t>
            </a:r>
          </a:p>
          <a:p>
            <a:pPr marL="285750" indent="-285750">
              <a:buFont typeface="Arial" panose="020B0604020202020204" pitchFamily="34" charset="0"/>
              <a:buChar char="•"/>
            </a:pPr>
            <a:r>
              <a:rPr lang="en-GB" sz="2000" dirty="0"/>
              <a:t>Marble jar: This is a whole class reward system where they work together as a team to gain marbles. They have a half termly treat which they choose. </a:t>
            </a:r>
          </a:p>
          <a:p>
            <a:endParaRPr lang="en-GB" sz="2000" dirty="0"/>
          </a:p>
          <a:p>
            <a:r>
              <a:rPr lang="en-GB" sz="2000" dirty="0"/>
              <a:t>• Behaviour system- All children start on the ‘Sunshine’.  If they are not following the school rules they will receive a verbal warning. If this continues they will get a second warning and then if they still continue they will move their photo to the ‘Rain cloud’.  If they still choose to continue, the child will move their photo to the ‘Thunder cloud’. This will mean they will receive a behaviour point and </a:t>
            </a:r>
            <a:r>
              <a:rPr lang="en-GB" sz="2000"/>
              <a:t>will lose </a:t>
            </a:r>
            <a:r>
              <a:rPr lang="en-GB" sz="2000" dirty="0"/>
              <a:t>minutes off their outdoor play. For severe behaviour e.g. deliberately hurting others, their photo will move instantly to the ‘Thunder cloud’ and SLT may be involved.</a:t>
            </a:r>
          </a:p>
          <a:p>
            <a:endParaRPr lang="en-GB" dirty="0"/>
          </a:p>
          <a:p>
            <a:pPr marL="285750" indent="-285750">
              <a:buFont typeface="Arial" panose="020B0604020202020204" pitchFamily="34" charset="0"/>
              <a:buChar char="•"/>
            </a:pPr>
            <a:r>
              <a:rPr lang="en-GB" dirty="0"/>
              <a:t>Stickers are also rewarded daily for kindness, pupil engagement and effort.</a:t>
            </a:r>
          </a:p>
        </p:txBody>
      </p:sp>
    </p:spTree>
    <p:extLst>
      <p:ext uri="{BB962C8B-B14F-4D97-AF65-F5344CB8AC3E}">
        <p14:creationId xmlns:p14="http://schemas.microsoft.com/office/powerpoint/2010/main" val="12975657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1107996"/>
          </a:xfrm>
          <a:prstGeom prst="rect">
            <a:avLst/>
          </a:prstGeom>
          <a:noFill/>
        </p:spPr>
        <p:txBody>
          <a:bodyPr wrap="square" rtlCol="0">
            <a:spAutoFit/>
          </a:bodyPr>
          <a:lstStyle/>
          <a:p>
            <a:pPr algn="ctr"/>
            <a:r>
              <a:rPr lang="en-GB" sz="6600" dirty="0">
                <a:solidFill>
                  <a:srgbClr val="FF0000"/>
                </a:solidFill>
                <a:latin typeface="SassoonPrimaryType" pitchFamily="2" charset="0"/>
              </a:rPr>
              <a:t>PE</a:t>
            </a:r>
          </a:p>
        </p:txBody>
      </p:sp>
      <p:sp>
        <p:nvSpPr>
          <p:cNvPr id="6" name="TextBox 5"/>
          <p:cNvSpPr txBox="1"/>
          <p:nvPr/>
        </p:nvSpPr>
        <p:spPr>
          <a:xfrm>
            <a:off x="827584" y="2132856"/>
            <a:ext cx="7344816" cy="3600986"/>
          </a:xfrm>
          <a:prstGeom prst="rect">
            <a:avLst/>
          </a:prstGeom>
          <a:noFill/>
        </p:spPr>
        <p:txBody>
          <a:bodyPr wrap="square" rtlCol="0">
            <a:spAutoFit/>
          </a:bodyPr>
          <a:lstStyle/>
          <a:p>
            <a:pPr algn="ctr"/>
            <a:r>
              <a:rPr lang="en-GB" sz="2400" dirty="0"/>
              <a:t>This half term, PE will be on a Wednesday afternoon. This will be gymnastics in the hall. </a:t>
            </a:r>
          </a:p>
          <a:p>
            <a:pPr algn="ctr"/>
            <a:endParaRPr lang="en-GB" sz="2400" dirty="0"/>
          </a:p>
          <a:p>
            <a:pPr algn="ctr"/>
            <a:r>
              <a:rPr lang="en-GB" sz="2400" dirty="0"/>
              <a:t>The children can come to school in PE kit on PE days.</a:t>
            </a:r>
          </a:p>
          <a:p>
            <a:pPr algn="ctr"/>
            <a:endParaRPr lang="en-GB" sz="2400" dirty="0"/>
          </a:p>
          <a:p>
            <a:pPr algn="ctr"/>
            <a:r>
              <a:rPr lang="en-GB" sz="2400" dirty="0"/>
              <a:t>Please ensure the children do not wear jewellery for PE. If they have earrings for recently pieced ears, they must cover their earrings up at home.</a:t>
            </a:r>
          </a:p>
          <a:p>
            <a:pPr algn="ctr"/>
            <a:endParaRPr lang="en-GB" dirty="0"/>
          </a:p>
          <a:p>
            <a:pPr algn="ctr"/>
            <a:endParaRPr lang="en-GB" dirty="0">
              <a:latin typeface="SassoonPrimaryType" pitchFamily="2" charset="0"/>
            </a:endParaRPr>
          </a:p>
        </p:txBody>
      </p:sp>
    </p:spTree>
    <p:extLst>
      <p:ext uri="{BB962C8B-B14F-4D97-AF65-F5344CB8AC3E}">
        <p14:creationId xmlns:p14="http://schemas.microsoft.com/office/powerpoint/2010/main" val="40614752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1107996"/>
          </a:xfrm>
          <a:prstGeom prst="rect">
            <a:avLst/>
          </a:prstGeom>
          <a:noFill/>
        </p:spPr>
        <p:txBody>
          <a:bodyPr wrap="square" rtlCol="0">
            <a:spAutoFit/>
          </a:bodyPr>
          <a:lstStyle/>
          <a:p>
            <a:pPr algn="ctr"/>
            <a:r>
              <a:rPr lang="en-GB" sz="6600" dirty="0">
                <a:solidFill>
                  <a:srgbClr val="FF0000"/>
                </a:solidFill>
                <a:latin typeface="SassoonPrimaryType" pitchFamily="2" charset="0"/>
              </a:rPr>
              <a:t>Topics</a:t>
            </a:r>
          </a:p>
        </p:txBody>
      </p:sp>
      <p:sp>
        <p:nvSpPr>
          <p:cNvPr id="6" name="TextBox 5"/>
          <p:cNvSpPr txBox="1"/>
          <p:nvPr/>
        </p:nvSpPr>
        <p:spPr>
          <a:xfrm>
            <a:off x="827584" y="2132856"/>
            <a:ext cx="7344816" cy="646331"/>
          </a:xfrm>
          <a:prstGeom prst="rect">
            <a:avLst/>
          </a:prstGeom>
          <a:noFill/>
        </p:spPr>
        <p:txBody>
          <a:bodyPr wrap="square" rtlCol="0">
            <a:spAutoFit/>
          </a:bodyPr>
          <a:lstStyle/>
          <a:p>
            <a:pPr algn="ctr"/>
            <a:endParaRPr lang="en-GB" dirty="0"/>
          </a:p>
          <a:p>
            <a:pPr algn="ctr"/>
            <a:endParaRPr lang="en-GB" dirty="0">
              <a:latin typeface="SassoonPrimaryType" pitchFamily="2" charset="0"/>
            </a:endParaRPr>
          </a:p>
        </p:txBody>
      </p:sp>
      <p:pic>
        <p:nvPicPr>
          <p:cNvPr id="3" name="Picture 2">
            <a:extLst>
              <a:ext uri="{FF2B5EF4-FFF2-40B4-BE49-F238E27FC236}">
                <a16:creationId xmlns:a16="http://schemas.microsoft.com/office/drawing/2014/main" id="{73C78A3F-5114-46FE-B78A-8FA9D302FF0A}"/>
              </a:ext>
            </a:extLst>
          </p:cNvPr>
          <p:cNvPicPr>
            <a:picLocks noChangeAspect="1"/>
          </p:cNvPicPr>
          <p:nvPr/>
        </p:nvPicPr>
        <p:blipFill>
          <a:blip r:embed="rId4"/>
          <a:stretch>
            <a:fillRect/>
          </a:stretch>
        </p:blipFill>
        <p:spPr>
          <a:xfrm>
            <a:off x="369206" y="1700808"/>
            <a:ext cx="8405588" cy="4351397"/>
          </a:xfrm>
          <a:prstGeom prst="rect">
            <a:avLst/>
          </a:prstGeom>
        </p:spPr>
      </p:pic>
    </p:spTree>
    <p:extLst>
      <p:ext uri="{BB962C8B-B14F-4D97-AF65-F5344CB8AC3E}">
        <p14:creationId xmlns:p14="http://schemas.microsoft.com/office/powerpoint/2010/main" val="1139412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1107996"/>
          </a:xfrm>
          <a:prstGeom prst="rect">
            <a:avLst/>
          </a:prstGeom>
          <a:noFill/>
        </p:spPr>
        <p:txBody>
          <a:bodyPr wrap="square" rtlCol="0">
            <a:spAutoFit/>
          </a:bodyPr>
          <a:lstStyle/>
          <a:p>
            <a:pPr algn="ctr"/>
            <a:r>
              <a:rPr lang="en-GB" sz="6600" dirty="0">
                <a:solidFill>
                  <a:srgbClr val="FF0000"/>
                </a:solidFill>
                <a:latin typeface="SassoonPrimaryType" pitchFamily="2" charset="0"/>
              </a:rPr>
              <a:t>School Website</a:t>
            </a:r>
          </a:p>
        </p:txBody>
      </p:sp>
      <p:sp>
        <p:nvSpPr>
          <p:cNvPr id="6" name="TextBox 5"/>
          <p:cNvSpPr txBox="1"/>
          <p:nvPr/>
        </p:nvSpPr>
        <p:spPr>
          <a:xfrm>
            <a:off x="827584" y="2132856"/>
            <a:ext cx="7344816" cy="646331"/>
          </a:xfrm>
          <a:prstGeom prst="rect">
            <a:avLst/>
          </a:prstGeom>
          <a:noFill/>
        </p:spPr>
        <p:txBody>
          <a:bodyPr wrap="square" rtlCol="0">
            <a:spAutoFit/>
          </a:bodyPr>
          <a:lstStyle/>
          <a:p>
            <a:pPr algn="ctr"/>
            <a:endParaRPr lang="en-GB" dirty="0"/>
          </a:p>
          <a:p>
            <a:pPr algn="ctr"/>
            <a:endParaRPr lang="en-GB" dirty="0">
              <a:latin typeface="SassoonPrimaryType" pitchFamily="2" charset="0"/>
            </a:endParaRPr>
          </a:p>
        </p:txBody>
      </p:sp>
      <p:pic>
        <p:nvPicPr>
          <p:cNvPr id="7" name="Picture 6">
            <a:extLst>
              <a:ext uri="{FF2B5EF4-FFF2-40B4-BE49-F238E27FC236}">
                <a16:creationId xmlns:a16="http://schemas.microsoft.com/office/drawing/2014/main" id="{2454738D-7609-41F8-9058-A07FD298C6FC}"/>
              </a:ext>
            </a:extLst>
          </p:cNvPr>
          <p:cNvPicPr>
            <a:picLocks noChangeAspect="1"/>
          </p:cNvPicPr>
          <p:nvPr/>
        </p:nvPicPr>
        <p:blipFill>
          <a:blip r:embed="rId4"/>
          <a:stretch>
            <a:fillRect/>
          </a:stretch>
        </p:blipFill>
        <p:spPr>
          <a:xfrm>
            <a:off x="971600" y="1772816"/>
            <a:ext cx="6794455" cy="4299316"/>
          </a:xfrm>
          <a:prstGeom prst="rect">
            <a:avLst/>
          </a:prstGeom>
        </p:spPr>
      </p:pic>
    </p:spTree>
    <p:extLst>
      <p:ext uri="{BB962C8B-B14F-4D97-AF65-F5344CB8AC3E}">
        <p14:creationId xmlns:p14="http://schemas.microsoft.com/office/powerpoint/2010/main" val="11366219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1107996"/>
          </a:xfrm>
          <a:prstGeom prst="rect">
            <a:avLst/>
          </a:prstGeom>
          <a:noFill/>
        </p:spPr>
        <p:txBody>
          <a:bodyPr wrap="square" rtlCol="0">
            <a:spAutoFit/>
          </a:bodyPr>
          <a:lstStyle/>
          <a:p>
            <a:pPr algn="ctr"/>
            <a:r>
              <a:rPr lang="en-GB" sz="6600" dirty="0">
                <a:solidFill>
                  <a:srgbClr val="FF0000"/>
                </a:solidFill>
                <a:latin typeface="SassoonPrimaryType" pitchFamily="2" charset="0"/>
              </a:rPr>
              <a:t>Parents</a:t>
            </a:r>
          </a:p>
        </p:txBody>
      </p:sp>
      <p:sp>
        <p:nvSpPr>
          <p:cNvPr id="3" name="TextBox 2"/>
          <p:cNvSpPr txBox="1"/>
          <p:nvPr/>
        </p:nvSpPr>
        <p:spPr>
          <a:xfrm>
            <a:off x="374963" y="1628800"/>
            <a:ext cx="8424935" cy="646331"/>
          </a:xfrm>
          <a:prstGeom prst="rect">
            <a:avLst/>
          </a:prstGeom>
          <a:noFill/>
        </p:spPr>
        <p:txBody>
          <a:bodyPr wrap="square" rtlCol="0">
            <a:spAutoFit/>
          </a:bodyPr>
          <a:lstStyle/>
          <a:p>
            <a:pPr algn="ctr"/>
            <a:r>
              <a:rPr lang="en-GB" dirty="0">
                <a:latin typeface="SassoonPrimaryType" pitchFamily="2" charset="0"/>
              </a:rPr>
              <a:t>You are your child’s biggest educator, therefore working together is crucial.</a:t>
            </a:r>
            <a:endParaRPr lang="en-GB" dirty="0"/>
          </a:p>
          <a:p>
            <a:pPr algn="ctr"/>
            <a:endParaRPr lang="en-GB" dirty="0">
              <a:latin typeface="SassoonPrimaryType" pitchFamily="2" charset="0"/>
            </a:endParaRPr>
          </a:p>
        </p:txBody>
      </p:sp>
      <p:sp>
        <p:nvSpPr>
          <p:cNvPr id="6" name="TextBox 5"/>
          <p:cNvSpPr txBox="1"/>
          <p:nvPr/>
        </p:nvSpPr>
        <p:spPr>
          <a:xfrm>
            <a:off x="827584" y="2132856"/>
            <a:ext cx="7344816" cy="5170646"/>
          </a:xfrm>
          <a:prstGeom prst="rect">
            <a:avLst/>
          </a:prstGeom>
          <a:noFill/>
        </p:spPr>
        <p:txBody>
          <a:bodyPr wrap="square" rtlCol="0">
            <a:spAutoFit/>
          </a:bodyPr>
          <a:lstStyle/>
          <a:p>
            <a:pPr algn="ctr"/>
            <a:r>
              <a:rPr lang="en-GB" sz="2400" dirty="0">
                <a:solidFill>
                  <a:srgbClr val="FF0000"/>
                </a:solidFill>
                <a:latin typeface="SassoonPrimaryType" pitchFamily="2" charset="0"/>
              </a:rPr>
              <a:t>How you can help your child at home</a:t>
            </a:r>
          </a:p>
          <a:p>
            <a:pPr algn="ctr"/>
            <a:r>
              <a:rPr lang="en-GB" dirty="0">
                <a:latin typeface="SassoonPrimaryType" pitchFamily="2" charset="0"/>
              </a:rPr>
              <a:t>Daily reading of their reading book and phonics sheets</a:t>
            </a:r>
          </a:p>
          <a:p>
            <a:pPr algn="ctr"/>
            <a:r>
              <a:rPr lang="en-GB" dirty="0">
                <a:latin typeface="SassoonPrimaryType" pitchFamily="2" charset="0"/>
              </a:rPr>
              <a:t>Practising  phonics at  home</a:t>
            </a:r>
          </a:p>
          <a:p>
            <a:pPr algn="ctr"/>
            <a:r>
              <a:rPr lang="en-GB" dirty="0">
                <a:latin typeface="SassoonPrimaryType" pitchFamily="2" charset="0"/>
              </a:rPr>
              <a:t>Ensuring all homework is completed and returned on time / shared on DOJO.</a:t>
            </a:r>
          </a:p>
          <a:p>
            <a:pPr algn="ctr"/>
            <a:r>
              <a:rPr lang="en-GB" dirty="0">
                <a:latin typeface="SassoonPrimaryType" pitchFamily="2" charset="0"/>
              </a:rPr>
              <a:t>Sharing books regularly to foster a love of stories</a:t>
            </a:r>
          </a:p>
          <a:p>
            <a:pPr algn="ctr"/>
            <a:r>
              <a:rPr lang="en-GB" dirty="0">
                <a:latin typeface="SassoonPrimaryType" pitchFamily="2" charset="0"/>
              </a:rPr>
              <a:t>Counting and recognising numbers, coins, shapes, days of week, clock faces – new maths activities to come.</a:t>
            </a:r>
          </a:p>
          <a:p>
            <a:pPr algn="ctr"/>
            <a:endParaRPr lang="en-GB" dirty="0">
              <a:latin typeface="SassoonPrimaryType" pitchFamily="2" charset="0"/>
            </a:endParaRPr>
          </a:p>
          <a:p>
            <a:pPr algn="ctr"/>
            <a:endParaRPr lang="en-GB" dirty="0">
              <a:latin typeface="SassoonPrimaryType" pitchFamily="2" charset="0"/>
            </a:endParaRPr>
          </a:p>
          <a:p>
            <a:pPr algn="ctr"/>
            <a:r>
              <a:rPr lang="en-GB" dirty="0">
                <a:latin typeface="SassoonPrimaryType" pitchFamily="2" charset="0"/>
              </a:rPr>
              <a:t>Please let us know when your child does something amazing at home – it could be swimming certificates, doing up their buttons for the first time, riding their bike without stabilisers, cutting their own food etc. </a:t>
            </a:r>
          </a:p>
          <a:p>
            <a:pPr algn="ctr"/>
            <a:r>
              <a:rPr lang="en-GB" dirty="0">
                <a:latin typeface="SassoonPrimaryType" pitchFamily="2" charset="0"/>
              </a:rPr>
              <a:t> Your input is crucial in their learning journey and helps to give us a clear picture of your child.</a:t>
            </a:r>
          </a:p>
          <a:p>
            <a:pPr algn="ctr"/>
            <a:endParaRPr lang="en-GB" dirty="0">
              <a:latin typeface="SassoonPrimaryType" pitchFamily="2" charset="0"/>
            </a:endParaRPr>
          </a:p>
          <a:p>
            <a:pPr algn="ctr"/>
            <a:endParaRPr lang="en-GB" dirty="0">
              <a:latin typeface="SassoonPrimaryType" pitchFamily="2" charset="0"/>
            </a:endParaRPr>
          </a:p>
          <a:p>
            <a:pPr algn="ctr"/>
            <a:endParaRPr lang="en-GB" dirty="0">
              <a:latin typeface="SassoonPrimaryType" pitchFamily="2" charset="0"/>
            </a:endParaRPr>
          </a:p>
          <a:p>
            <a:pPr algn="ctr"/>
            <a:endParaRPr lang="en-GB" dirty="0">
              <a:latin typeface="SassoonPrimaryType" pitchFamily="2" charset="0"/>
            </a:endParaRPr>
          </a:p>
        </p:txBody>
      </p:sp>
    </p:spTree>
    <p:extLst>
      <p:ext uri="{BB962C8B-B14F-4D97-AF65-F5344CB8AC3E}">
        <p14:creationId xmlns:p14="http://schemas.microsoft.com/office/powerpoint/2010/main" val="24485130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1107996"/>
          </a:xfrm>
          <a:prstGeom prst="rect">
            <a:avLst/>
          </a:prstGeom>
          <a:noFill/>
        </p:spPr>
        <p:txBody>
          <a:bodyPr wrap="square" rtlCol="0">
            <a:spAutoFit/>
          </a:bodyPr>
          <a:lstStyle/>
          <a:p>
            <a:pPr algn="ctr"/>
            <a:r>
              <a:rPr lang="en-GB" sz="6600" dirty="0">
                <a:solidFill>
                  <a:srgbClr val="FF0000"/>
                </a:solidFill>
                <a:latin typeface="SassoonPrimaryType" pitchFamily="2" charset="0"/>
              </a:rPr>
              <a:t>Essentials</a:t>
            </a:r>
          </a:p>
        </p:txBody>
      </p:sp>
      <p:sp>
        <p:nvSpPr>
          <p:cNvPr id="6" name="TextBox 5"/>
          <p:cNvSpPr txBox="1"/>
          <p:nvPr/>
        </p:nvSpPr>
        <p:spPr>
          <a:xfrm>
            <a:off x="827584" y="2132856"/>
            <a:ext cx="7344816" cy="4247317"/>
          </a:xfrm>
          <a:prstGeom prst="rect">
            <a:avLst/>
          </a:prstGeom>
          <a:noFill/>
        </p:spPr>
        <p:txBody>
          <a:bodyPr wrap="square" rtlCol="0">
            <a:spAutoFit/>
          </a:bodyPr>
          <a:lstStyle/>
          <a:p>
            <a:pPr algn="ctr"/>
            <a:r>
              <a:rPr lang="en-GB" dirty="0">
                <a:latin typeface="SassoonPrimaryType" pitchFamily="2" charset="0"/>
              </a:rPr>
              <a:t>Please bring only essential items into school</a:t>
            </a:r>
          </a:p>
          <a:p>
            <a:pPr algn="ctr"/>
            <a:endParaRPr lang="en-GB" dirty="0">
              <a:latin typeface="SassoonPrimaryType" pitchFamily="2" charset="0"/>
            </a:endParaRPr>
          </a:p>
          <a:p>
            <a:pPr algn="ctr"/>
            <a:r>
              <a:rPr lang="en-GB" dirty="0">
                <a:latin typeface="SassoonPrimaryType" pitchFamily="2" charset="0"/>
              </a:rPr>
              <a:t>Book bag each day.</a:t>
            </a:r>
          </a:p>
          <a:p>
            <a:pPr algn="ctr"/>
            <a:endParaRPr lang="en-GB" dirty="0">
              <a:latin typeface="SassoonPrimaryType" pitchFamily="2" charset="0"/>
            </a:endParaRPr>
          </a:p>
          <a:p>
            <a:pPr algn="ctr"/>
            <a:r>
              <a:rPr lang="en-GB" dirty="0">
                <a:latin typeface="SassoonPrimaryType" pitchFamily="2" charset="0"/>
              </a:rPr>
              <a:t>Water bottles – named please</a:t>
            </a:r>
          </a:p>
          <a:p>
            <a:pPr algn="ctr"/>
            <a:endParaRPr lang="en-GB" dirty="0">
              <a:latin typeface="SassoonPrimaryType" pitchFamily="2" charset="0"/>
            </a:endParaRPr>
          </a:p>
          <a:p>
            <a:pPr algn="ctr"/>
            <a:r>
              <a:rPr lang="en-GB" dirty="0">
                <a:latin typeface="SassoonPrimaryType" pitchFamily="2" charset="0"/>
              </a:rPr>
              <a:t>Uniform – clearly named please</a:t>
            </a:r>
          </a:p>
          <a:p>
            <a:pPr algn="ctr"/>
            <a:endParaRPr lang="en-GB" dirty="0">
              <a:latin typeface="SassoonPrimaryType" pitchFamily="2" charset="0"/>
            </a:endParaRPr>
          </a:p>
          <a:p>
            <a:pPr algn="ctr"/>
            <a:r>
              <a:rPr lang="en-GB" dirty="0">
                <a:latin typeface="SassoonPrimaryType" pitchFamily="2" charset="0"/>
              </a:rPr>
              <a:t>Coat-clearly named please</a:t>
            </a:r>
          </a:p>
          <a:p>
            <a:pPr algn="ctr"/>
            <a:endParaRPr lang="en-GB" dirty="0">
              <a:latin typeface="SassoonPrimaryType" pitchFamily="2" charset="0"/>
            </a:endParaRPr>
          </a:p>
          <a:p>
            <a:pPr algn="ctr"/>
            <a:r>
              <a:rPr lang="en-GB" dirty="0">
                <a:latin typeface="SassoonPrimaryType" pitchFamily="2" charset="0"/>
              </a:rPr>
              <a:t>Snack-Healthy snack only please</a:t>
            </a:r>
          </a:p>
          <a:p>
            <a:pPr algn="ctr"/>
            <a:endParaRPr lang="en-GB" dirty="0">
              <a:latin typeface="SassoonPrimaryType" pitchFamily="2" charset="0"/>
            </a:endParaRPr>
          </a:p>
          <a:p>
            <a:pPr algn="ctr"/>
            <a:endParaRPr lang="en-GB" dirty="0">
              <a:latin typeface="SassoonPrimaryType" pitchFamily="2" charset="0"/>
            </a:endParaRPr>
          </a:p>
          <a:p>
            <a:pPr algn="ctr"/>
            <a:endParaRPr lang="en-GB" dirty="0">
              <a:latin typeface="SassoonPrimaryType" pitchFamily="2" charset="0"/>
            </a:endParaRPr>
          </a:p>
          <a:p>
            <a:pPr algn="ctr"/>
            <a:endParaRPr lang="en-GB" dirty="0">
              <a:latin typeface="SassoonPrimaryType" pitchFamily="2" charset="0"/>
            </a:endParaRPr>
          </a:p>
        </p:txBody>
      </p:sp>
    </p:spTree>
    <p:extLst>
      <p:ext uri="{BB962C8B-B14F-4D97-AF65-F5344CB8AC3E}">
        <p14:creationId xmlns:p14="http://schemas.microsoft.com/office/powerpoint/2010/main" val="41548723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295310"/>
            <a:ext cx="6696743" cy="1107996"/>
          </a:xfrm>
          <a:prstGeom prst="rect">
            <a:avLst/>
          </a:prstGeom>
          <a:noFill/>
        </p:spPr>
        <p:txBody>
          <a:bodyPr wrap="square" rtlCol="0">
            <a:spAutoFit/>
          </a:bodyPr>
          <a:lstStyle/>
          <a:p>
            <a:pPr algn="ctr"/>
            <a:r>
              <a:rPr lang="en-GB" sz="6600" dirty="0">
                <a:solidFill>
                  <a:srgbClr val="FF0000"/>
                </a:solidFill>
                <a:latin typeface="SassoonPrimaryType" pitchFamily="2" charset="0"/>
              </a:rPr>
              <a:t>Donations</a:t>
            </a:r>
          </a:p>
        </p:txBody>
      </p:sp>
      <p:sp>
        <p:nvSpPr>
          <p:cNvPr id="6" name="TextBox 5"/>
          <p:cNvSpPr txBox="1"/>
          <p:nvPr/>
        </p:nvSpPr>
        <p:spPr>
          <a:xfrm>
            <a:off x="549097" y="1386851"/>
            <a:ext cx="7920880" cy="5355312"/>
          </a:xfrm>
          <a:prstGeom prst="rect">
            <a:avLst/>
          </a:prstGeom>
          <a:noFill/>
        </p:spPr>
        <p:txBody>
          <a:bodyPr wrap="square" rtlCol="0">
            <a:spAutoFit/>
          </a:bodyPr>
          <a:lstStyle/>
          <a:p>
            <a:pPr algn="ctr"/>
            <a:r>
              <a:rPr lang="en-GB" dirty="0">
                <a:latin typeface="SassoonPrimaryType" pitchFamily="2" charset="0"/>
              </a:rPr>
              <a:t>We would be most grateful for any of the following:</a:t>
            </a:r>
          </a:p>
          <a:p>
            <a:pPr algn="ctr"/>
            <a:endParaRPr lang="en-GB" dirty="0">
              <a:latin typeface="SassoonPrimaryType" pitchFamily="2" charset="0"/>
            </a:endParaRPr>
          </a:p>
          <a:p>
            <a:pPr marL="285750" indent="-285750" algn="ctr">
              <a:buFont typeface="Arial" panose="020B0604020202020204" pitchFamily="34" charset="0"/>
              <a:buChar char="•"/>
            </a:pPr>
            <a:r>
              <a:rPr lang="en-GB" dirty="0">
                <a:latin typeface="SassoonPrimaryType" pitchFamily="2" charset="0"/>
              </a:rPr>
              <a:t>Dolls, doll’s clothes, doll’s bedding, doll’s prams.</a:t>
            </a:r>
          </a:p>
          <a:p>
            <a:pPr marL="285750" indent="-285750" algn="ctr">
              <a:buFont typeface="Arial" panose="020B0604020202020204" pitchFamily="34" charset="0"/>
              <a:buChar char="•"/>
            </a:pPr>
            <a:r>
              <a:rPr lang="en-GB" dirty="0">
                <a:latin typeface="SassoonPrimaryType" pitchFamily="2" charset="0"/>
              </a:rPr>
              <a:t>Dressing up clothes.</a:t>
            </a:r>
          </a:p>
          <a:p>
            <a:pPr marL="285750" indent="-285750" algn="ctr">
              <a:buFont typeface="Arial" panose="020B0604020202020204" pitchFamily="34" charset="0"/>
              <a:buChar char="•"/>
            </a:pPr>
            <a:r>
              <a:rPr lang="en-GB" dirty="0">
                <a:latin typeface="SassoonPrimaryType" pitchFamily="2" charset="0"/>
              </a:rPr>
              <a:t>Construction sets.</a:t>
            </a:r>
          </a:p>
          <a:p>
            <a:pPr marL="285750" indent="-285750" algn="ctr">
              <a:buFont typeface="Arial" panose="020B0604020202020204" pitchFamily="34" charset="0"/>
              <a:buChar char="•"/>
            </a:pPr>
            <a:r>
              <a:rPr lang="en-GB" dirty="0">
                <a:latin typeface="SassoonPrimaryType" pitchFamily="2" charset="0"/>
              </a:rPr>
              <a:t>Building blocks/bricks.</a:t>
            </a:r>
          </a:p>
          <a:p>
            <a:pPr marL="285750" indent="-285750" algn="ctr">
              <a:buFont typeface="Arial" panose="020B0604020202020204" pitchFamily="34" charset="0"/>
              <a:buChar char="•"/>
            </a:pPr>
            <a:r>
              <a:rPr lang="en-GB" dirty="0">
                <a:latin typeface="SassoonPrimaryType" pitchFamily="2" charset="0"/>
              </a:rPr>
              <a:t>Small world sets e.g. castle, farm.</a:t>
            </a:r>
          </a:p>
          <a:p>
            <a:pPr marL="285750" indent="-285750" algn="ctr">
              <a:buFont typeface="Arial" panose="020B0604020202020204" pitchFamily="34" charset="0"/>
              <a:buChar char="•"/>
            </a:pPr>
            <a:r>
              <a:rPr lang="en-GB" dirty="0">
                <a:latin typeface="SassoonPrimaryType" pitchFamily="2" charset="0"/>
              </a:rPr>
              <a:t>Home corner equipment such as tea sets, iron, ironing board, saucepans, plastic food, cutlery.</a:t>
            </a:r>
          </a:p>
          <a:p>
            <a:pPr marL="285750" indent="-285750" algn="ctr">
              <a:buFont typeface="Arial" panose="020B0604020202020204" pitchFamily="34" charset="0"/>
              <a:buChar char="•"/>
            </a:pPr>
            <a:r>
              <a:rPr lang="en-GB" dirty="0">
                <a:latin typeface="SassoonPrimaryType" pitchFamily="2" charset="0"/>
              </a:rPr>
              <a:t>Metal saucepans, pots, baking trays, utensils- for the outside Mud kitchen.</a:t>
            </a:r>
          </a:p>
          <a:p>
            <a:pPr marL="285750" indent="-285750" algn="ctr">
              <a:buFont typeface="Arial" panose="020B0604020202020204" pitchFamily="34" charset="0"/>
              <a:buChar char="•"/>
            </a:pPr>
            <a:r>
              <a:rPr lang="en-GB" dirty="0">
                <a:latin typeface="SassoonPrimaryType" pitchFamily="2" charset="0"/>
              </a:rPr>
              <a:t>Bats, balls and other small physical equipment.</a:t>
            </a:r>
          </a:p>
          <a:p>
            <a:pPr marL="285750" indent="-285750" algn="ctr">
              <a:buFont typeface="Arial" panose="020B0604020202020204" pitchFamily="34" charset="0"/>
              <a:buChar char="•"/>
            </a:pPr>
            <a:r>
              <a:rPr lang="en-GB" dirty="0">
                <a:latin typeface="SassoonPrimaryType" pitchFamily="2" charset="0"/>
              </a:rPr>
              <a:t>Wheeled vehicles/ride on equipment</a:t>
            </a:r>
          </a:p>
          <a:p>
            <a:pPr marL="285750" indent="-285750" algn="ctr">
              <a:buFont typeface="Arial" panose="020B0604020202020204" pitchFamily="34" charset="0"/>
              <a:buChar char="•"/>
            </a:pPr>
            <a:r>
              <a:rPr lang="en-GB" dirty="0">
                <a:latin typeface="SassoonPrimaryType" pitchFamily="2" charset="0"/>
              </a:rPr>
              <a:t>Gardening equipment.</a:t>
            </a:r>
          </a:p>
          <a:p>
            <a:pPr marL="285750" indent="-285750" algn="ctr">
              <a:buFont typeface="Arial" panose="020B0604020202020204" pitchFamily="34" charset="0"/>
              <a:buChar char="•"/>
            </a:pPr>
            <a:r>
              <a:rPr lang="en-GB" dirty="0">
                <a:latin typeface="SassoonPrimaryType" pitchFamily="2" charset="0"/>
              </a:rPr>
              <a:t>Wooden jigsaws.</a:t>
            </a:r>
          </a:p>
          <a:p>
            <a:pPr marL="285750" indent="-285750" algn="ctr">
              <a:buFont typeface="Arial" panose="020B0604020202020204" pitchFamily="34" charset="0"/>
              <a:buChar char="•"/>
            </a:pPr>
            <a:r>
              <a:rPr lang="en-GB" dirty="0">
                <a:latin typeface="SassoonPrimaryType" pitchFamily="2" charset="0"/>
              </a:rPr>
              <a:t>Games</a:t>
            </a:r>
          </a:p>
          <a:p>
            <a:pPr marL="285750" indent="-285750" algn="ctr">
              <a:buFont typeface="Arial" panose="020B0604020202020204" pitchFamily="34" charset="0"/>
              <a:buChar char="•"/>
            </a:pPr>
            <a:r>
              <a:rPr lang="en-GB" dirty="0">
                <a:latin typeface="SassoonPrimaryType" pitchFamily="2" charset="0"/>
              </a:rPr>
              <a:t>Plastic boxes for storage (preferably with lids)- we need lots of these.</a:t>
            </a:r>
          </a:p>
          <a:p>
            <a:pPr marL="285750" indent="-285750" algn="ctr">
              <a:buFont typeface="Arial" panose="020B0604020202020204" pitchFamily="34" charset="0"/>
              <a:buChar char="•"/>
            </a:pPr>
            <a:endParaRPr lang="en-GB" dirty="0">
              <a:latin typeface="SassoonPrimaryType" pitchFamily="2" charset="0"/>
            </a:endParaRPr>
          </a:p>
          <a:p>
            <a:pPr algn="ctr"/>
            <a:r>
              <a:rPr lang="en-GB" dirty="0">
                <a:latin typeface="SassoonPrimaryType" pitchFamily="2" charset="0"/>
              </a:rPr>
              <a:t>Or anything else you can think of!</a:t>
            </a:r>
          </a:p>
          <a:p>
            <a:pPr algn="ctr"/>
            <a:r>
              <a:rPr lang="en-GB" dirty="0">
                <a:solidFill>
                  <a:srgbClr val="FF0000"/>
                </a:solidFill>
                <a:latin typeface="SassoonPrimaryType" pitchFamily="2" charset="0"/>
              </a:rPr>
              <a:t>We would absolutely appreciate any donations and would be extremely grateful. </a:t>
            </a:r>
          </a:p>
        </p:txBody>
      </p:sp>
    </p:spTree>
    <p:extLst>
      <p:ext uri="{BB962C8B-B14F-4D97-AF65-F5344CB8AC3E}">
        <p14:creationId xmlns:p14="http://schemas.microsoft.com/office/powerpoint/2010/main" val="42838965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251521" y="332656"/>
            <a:ext cx="936104" cy="936104"/>
          </a:xfrm>
          <a:prstGeom prst="rect">
            <a:avLst/>
          </a:prstGeom>
          <a:noFill/>
          <a:ln>
            <a:noFill/>
          </a:ln>
          <a:extLst>
            <a:ext uri="{53640926-AAD7-44D8-BBD7-CCE9431645EC}">
              <a14:shadowObscured xmlns:a14="http://schemas.microsoft.com/office/drawing/2010/main"/>
            </a:ext>
          </a:extLst>
        </p:spPr>
      </p:pic>
      <p:pic>
        <p:nvPicPr>
          <p:cNvPr id="5" name="Picture 4" descr="Home">
            <a:hlinkClick r:id="rId2" tooltip="&quot;Home&quot;"/>
          </p:cNvPr>
          <p:cNvPicPr/>
          <p:nvPr/>
        </p:nvPicPr>
        <p:blipFill rotWithShape="1">
          <a:blip r:embed="rId3">
            <a:extLst>
              <a:ext uri="{28A0092B-C50C-407E-A947-70E740481C1C}">
                <a14:useLocalDpi xmlns:a14="http://schemas.microsoft.com/office/drawing/2010/main" val="0"/>
              </a:ext>
            </a:extLst>
          </a:blip>
          <a:srcRect r="82775"/>
          <a:stretch/>
        </p:blipFill>
        <p:spPr bwMode="auto">
          <a:xfrm>
            <a:off x="8028384" y="304737"/>
            <a:ext cx="936104" cy="936104"/>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1187625" y="304737"/>
            <a:ext cx="6696743" cy="1107996"/>
          </a:xfrm>
          <a:prstGeom prst="rect">
            <a:avLst/>
          </a:prstGeom>
          <a:noFill/>
        </p:spPr>
        <p:txBody>
          <a:bodyPr wrap="square" rtlCol="0">
            <a:spAutoFit/>
          </a:bodyPr>
          <a:lstStyle/>
          <a:p>
            <a:pPr algn="ctr"/>
            <a:r>
              <a:rPr lang="en-GB" sz="6600" dirty="0">
                <a:solidFill>
                  <a:srgbClr val="FF0000"/>
                </a:solidFill>
                <a:latin typeface="SassoonPrimaryType" pitchFamily="2" charset="0"/>
              </a:rPr>
              <a:t>Thank you</a:t>
            </a:r>
          </a:p>
        </p:txBody>
      </p:sp>
      <p:sp>
        <p:nvSpPr>
          <p:cNvPr id="6" name="TextBox 5"/>
          <p:cNvSpPr txBox="1"/>
          <p:nvPr/>
        </p:nvSpPr>
        <p:spPr>
          <a:xfrm>
            <a:off x="863588" y="1556792"/>
            <a:ext cx="7344816" cy="3416320"/>
          </a:xfrm>
          <a:prstGeom prst="rect">
            <a:avLst/>
          </a:prstGeom>
          <a:noFill/>
        </p:spPr>
        <p:txBody>
          <a:bodyPr wrap="square" rtlCol="0">
            <a:spAutoFit/>
          </a:bodyPr>
          <a:lstStyle/>
          <a:p>
            <a:pPr algn="ctr"/>
            <a:r>
              <a:rPr lang="en-GB" sz="2400" dirty="0">
                <a:solidFill>
                  <a:srgbClr val="FF0000"/>
                </a:solidFill>
                <a:latin typeface="SassoonPrimaryType" pitchFamily="2" charset="0"/>
              </a:rPr>
              <a:t>Thank you very much for coming today.</a:t>
            </a:r>
          </a:p>
          <a:p>
            <a:pPr algn="ctr"/>
            <a:r>
              <a:rPr lang="en-GB" sz="2400" dirty="0">
                <a:solidFill>
                  <a:srgbClr val="FF0000"/>
                </a:solidFill>
                <a:latin typeface="SassoonPrimaryType" pitchFamily="2" charset="0"/>
              </a:rPr>
              <a:t>If you have any questions or concerns and wish to discuss things further please do not hesitate to ask.</a:t>
            </a:r>
          </a:p>
          <a:p>
            <a:pPr algn="ctr"/>
            <a:endParaRPr lang="en-GB" sz="2400" dirty="0">
              <a:solidFill>
                <a:srgbClr val="FF0000"/>
              </a:solidFill>
              <a:latin typeface="SassoonPrimaryType" pitchFamily="2" charset="0"/>
            </a:endParaRPr>
          </a:p>
          <a:p>
            <a:pPr algn="ctr"/>
            <a:r>
              <a:rPr lang="en-GB" sz="2400" dirty="0">
                <a:solidFill>
                  <a:srgbClr val="FF0000"/>
                </a:solidFill>
                <a:latin typeface="SassoonPrimaryType" pitchFamily="2" charset="0"/>
              </a:rPr>
              <a:t>Many thanks for all your continued support.</a:t>
            </a:r>
            <a:endParaRPr lang="en-GB" dirty="0">
              <a:latin typeface="SassoonPrimaryType" pitchFamily="2" charset="0"/>
            </a:endParaRPr>
          </a:p>
          <a:p>
            <a:pPr algn="ctr"/>
            <a:endParaRPr lang="en-GB" dirty="0">
              <a:latin typeface="SassoonPrimaryType" pitchFamily="2" charset="0"/>
            </a:endParaRPr>
          </a:p>
          <a:p>
            <a:pPr algn="ctr"/>
            <a:endParaRPr lang="en-GB" dirty="0">
              <a:latin typeface="SassoonPrimaryType" pitchFamily="2" charset="0"/>
            </a:endParaRPr>
          </a:p>
          <a:p>
            <a:pPr algn="ctr"/>
            <a:endParaRPr lang="en-GB" dirty="0">
              <a:latin typeface="SassoonPrimaryType" pitchFamily="2" charset="0"/>
            </a:endParaRPr>
          </a:p>
          <a:p>
            <a:pPr algn="ctr"/>
            <a:endParaRPr lang="en-GB" dirty="0">
              <a:latin typeface="SassoonPrimaryType" pitchFamily="2" charset="0"/>
            </a:endParaRPr>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23113">
            <a:off x="3548352" y="4294874"/>
            <a:ext cx="2673109" cy="2004832"/>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4065067">
            <a:off x="805161" y="4387631"/>
            <a:ext cx="2351555" cy="1763667"/>
          </a:xfrm>
          <a:prstGeom prst="rect">
            <a:avLst/>
          </a:prstGeom>
        </p:spPr>
      </p:pic>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6212461">
            <a:off x="6546009" y="4406918"/>
            <a:ext cx="2300125" cy="1725094"/>
          </a:xfrm>
          <a:prstGeom prst="rect">
            <a:avLst/>
          </a:prstGeom>
        </p:spPr>
      </p:pic>
    </p:spTree>
    <p:extLst>
      <p:ext uri="{BB962C8B-B14F-4D97-AF65-F5344CB8AC3E}">
        <p14:creationId xmlns:p14="http://schemas.microsoft.com/office/powerpoint/2010/main" val="2114338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2ED2BC03D22A14E957F8B17D612266D" ma:contentTypeVersion="11" ma:contentTypeDescription="Create a new document." ma:contentTypeScope="" ma:versionID="f1dc18d1d818ff1e99d73e2bc77b7fa3">
  <xsd:schema xmlns:xsd="http://www.w3.org/2001/XMLSchema" xmlns:xs="http://www.w3.org/2001/XMLSchema" xmlns:p="http://schemas.microsoft.com/office/2006/metadata/properties" xmlns:ns3="a37cc447-6092-46bd-ba96-3074229cb9ab" targetNamespace="http://schemas.microsoft.com/office/2006/metadata/properties" ma:root="true" ma:fieldsID="7854661c278b31dbd06a435db6d82253" ns3:_="">
    <xsd:import namespace="a37cc447-6092-46bd-ba96-3074229cb9ab"/>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LengthInSeconds" minOccurs="0"/>
                <xsd:element ref="ns3:MediaServiceGenerationTime" minOccurs="0"/>
                <xsd:element ref="ns3:MediaServiceEventHashCode" minOccurs="0"/>
                <xsd:element ref="ns3:MediaServiceDateTaken" minOccurs="0"/>
                <xsd:element ref="ns3:MediaServiceOCR" minOccurs="0"/>
                <xsd:element ref="ns3:MediaServiceLocation"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37cc447-6092-46bd-ba96-3074229cb9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Location" ma:index="16" nillable="true" ma:displayName="Location" ma:description="" ma:indexed="true" ma:internalName="MediaServiceLocation" ma:readOnly="true">
      <xsd:simpleType>
        <xsd:restriction base="dms:Text"/>
      </xsd:simpleType>
    </xsd:element>
    <xsd:element name="_activity" ma:index="17" nillable="true" ma:displayName="_activity" ma:hidden="true" ma:internalName="_activity">
      <xsd:simpleType>
        <xsd:restriction base="dms:Note"/>
      </xsd:simpleType>
    </xsd:element>
    <xsd:element name="MediaServiceObjectDetectorVersions" ma:index="18" nillable="true" ma:displayName="MediaServiceObjectDetectorVersions" ma:description=""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a37cc447-6092-46bd-ba96-3074229cb9ab" xsi:nil="true"/>
  </documentManagement>
</p:properties>
</file>

<file path=customXml/itemProps1.xml><?xml version="1.0" encoding="utf-8"?>
<ds:datastoreItem xmlns:ds="http://schemas.openxmlformats.org/officeDocument/2006/customXml" ds:itemID="{C894DC85-31FE-4DB9-B405-BBB5C14BCAE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37cc447-6092-46bd-ba96-3074229cb9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A1FB410-3E3B-4860-821C-EB7EB8D621DC}">
  <ds:schemaRefs>
    <ds:schemaRef ds:uri="http://schemas.microsoft.com/sharepoint/v3/contenttype/forms"/>
  </ds:schemaRefs>
</ds:datastoreItem>
</file>

<file path=customXml/itemProps3.xml><?xml version="1.0" encoding="utf-8"?>
<ds:datastoreItem xmlns:ds="http://schemas.openxmlformats.org/officeDocument/2006/customXml" ds:itemID="{11D66DF7-32AD-49AF-9F43-35DCED4FA2FC}">
  <ds:schemaRefs>
    <ds:schemaRef ds:uri="http://www.w3.org/XML/1998/namespace"/>
    <ds:schemaRef ds:uri="http://schemas.microsoft.com/office/2006/documentManagement/types"/>
    <ds:schemaRef ds:uri="http://schemas.openxmlformats.org/package/2006/metadata/core-properties"/>
    <ds:schemaRef ds:uri="http://purl.org/dc/elements/1.1/"/>
    <ds:schemaRef ds:uri="http://purl.org/dc/dcmitype/"/>
    <ds:schemaRef ds:uri="a37cc447-6092-46bd-ba96-3074229cb9ab"/>
    <ds:schemaRef ds:uri="http://schemas.microsoft.com/office/infopath/2007/PartnerControls"/>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358</TotalTime>
  <Words>2891</Words>
  <Application>Microsoft Office PowerPoint</Application>
  <PresentationFormat>On-screen Show (4:3)</PresentationFormat>
  <Paragraphs>265</Paragraphs>
  <Slides>27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Calibri</vt:lpstr>
      <vt:lpstr>SassoonPrimaryInfant</vt:lpstr>
      <vt:lpstr>SassoonPrimaryType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Mrs C. Sutherland</cp:lastModifiedBy>
  <cp:revision>46</cp:revision>
  <dcterms:created xsi:type="dcterms:W3CDTF">2016-02-17T13:12:27Z</dcterms:created>
  <dcterms:modified xsi:type="dcterms:W3CDTF">2025-09-12T18:02:06Z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0x010100D2ED2BC03D22A14E957F8B17D612266D</vt:lpwstr>
  </property>
</Properties>
</file>