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8288000" cy="10287000"/>
  <p:notesSz cx="6858000" cy="9144000"/>
  <p:embeddedFontLst>
    <p:embeddedFont>
      <p:font typeface="Calibri" panose="020F0502020204030204" pitchFamily="34" charset="0"/>
      <p:regular r:id="rId30"/>
      <p:bold r:id="rId31"/>
      <p:italic r:id="rId32"/>
      <p:boldItalic r:id="rId33"/>
    </p:embeddedFont>
    <p:embeddedFont>
      <p:font typeface="Comic Sans" panose="020B0604020202020204" charset="0"/>
      <p:regular r:id="rId34"/>
    </p:embeddedFont>
    <p:embeddedFont>
      <p:font typeface="Comic Sans Bold" panose="020B0604020202020204" charset="0"/>
      <p:regular r:id="rId3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2" d="100"/>
          <a:sy n="62" d="100"/>
        </p:scale>
        <p:origin x="274" y="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svg"/><Relationship Id="rId18" Type="http://schemas.openxmlformats.org/officeDocument/2006/relationships/image" Target="../media/image34.png"/><Relationship Id="rId3" Type="http://schemas.openxmlformats.org/officeDocument/2006/relationships/image" Target="../media/image19.svg"/><Relationship Id="rId7" Type="http://schemas.openxmlformats.org/officeDocument/2006/relationships/image" Target="../media/image23.svg"/><Relationship Id="rId12" Type="http://schemas.openxmlformats.org/officeDocument/2006/relationships/image" Target="../media/image28.png"/><Relationship Id="rId17" Type="http://schemas.openxmlformats.org/officeDocument/2006/relationships/image" Target="../media/image33.svg"/><Relationship Id="rId2" Type="http://schemas.openxmlformats.org/officeDocument/2006/relationships/image" Target="../media/image18.png"/><Relationship Id="rId16" Type="http://schemas.openxmlformats.org/officeDocument/2006/relationships/image" Target="../media/image32.png"/><Relationship Id="rId20"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svg"/><Relationship Id="rId5" Type="http://schemas.openxmlformats.org/officeDocument/2006/relationships/image" Target="../media/image21.svg"/><Relationship Id="rId15" Type="http://schemas.openxmlformats.org/officeDocument/2006/relationships/image" Target="../media/image31.svg"/><Relationship Id="rId10" Type="http://schemas.openxmlformats.org/officeDocument/2006/relationships/image" Target="../media/image26.png"/><Relationship Id="rId19" Type="http://schemas.openxmlformats.org/officeDocument/2006/relationships/image" Target="../media/image35.svg"/><Relationship Id="rId4" Type="http://schemas.openxmlformats.org/officeDocument/2006/relationships/image" Target="../media/image20.png"/><Relationship Id="rId9" Type="http://schemas.openxmlformats.org/officeDocument/2006/relationships/image" Target="../media/image25.svg"/><Relationship Id="rId14" Type="http://schemas.openxmlformats.org/officeDocument/2006/relationships/image" Target="../media/image30.png"/></Relationships>
</file>

<file path=ppt/slides/_rels/slide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svg"/><Relationship Id="rId4" Type="http://schemas.openxmlformats.org/officeDocument/2006/relationships/image" Target="../media/image40.png"/></Relationships>
</file>

<file path=ppt/slides/_rels/slide7.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46.svg"/><Relationship Id="rId4" Type="http://schemas.openxmlformats.org/officeDocument/2006/relationships/image" Target="../media/image45.png"/></Relationships>
</file>

<file path=ppt/slides/_rels/slide8.xml.rels><?xml version="1.0" encoding="UTF-8" standalone="yes"?>
<Relationships xmlns="http://schemas.openxmlformats.org/package/2006/relationships"><Relationship Id="rId3" Type="http://schemas.openxmlformats.org/officeDocument/2006/relationships/image" Target="../media/image49.svg"/><Relationship Id="rId7"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svg"/><Relationship Id="rId4" Type="http://schemas.openxmlformats.org/officeDocument/2006/relationships/image" Target="../media/image50.png"/></Relationships>
</file>

<file path=ppt/slides/_rels/slide9.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svg"/><Relationship Id="rId7" Type="http://schemas.openxmlformats.org/officeDocument/2006/relationships/image" Target="../media/image59.svg"/><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7.svg"/><Relationship Id="rId4" Type="http://schemas.openxmlformats.org/officeDocument/2006/relationships/image" Target="../media/image56.png"/><Relationship Id="rId9" Type="http://schemas.openxmlformats.org/officeDocument/2006/relationships/image" Target="../media/image61.png"/></Relationships>
</file>

<file path=ppt/slides/_rels/slide1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3.svg"/><Relationship Id="rId7" Type="http://schemas.openxmlformats.org/officeDocument/2006/relationships/image" Target="../media/image65.svg"/><Relationship Id="rId2" Type="http://schemas.openxmlformats.org/officeDocument/2006/relationships/image" Target="../media/image62.png"/><Relationship Id="rId1" Type="http://schemas.openxmlformats.org/officeDocument/2006/relationships/slideLayout" Target="../slideLayouts/slideLayout7.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31.svg"/><Relationship Id="rId10" Type="http://schemas.openxmlformats.org/officeDocument/2006/relationships/image" Target="../media/image68.png"/><Relationship Id="rId4" Type="http://schemas.openxmlformats.org/officeDocument/2006/relationships/image" Target="../media/image30.png"/><Relationship Id="rId9" Type="http://schemas.openxmlformats.org/officeDocument/2006/relationships/image" Target="../media/image67.svg"/></Relationships>
</file>

<file path=ppt/slides/_rels/slide1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svg"/><Relationship Id="rId18" Type="http://schemas.openxmlformats.org/officeDocument/2006/relationships/image" Target="../media/image34.png"/><Relationship Id="rId3" Type="http://schemas.openxmlformats.org/officeDocument/2006/relationships/image" Target="../media/image19.svg"/><Relationship Id="rId7" Type="http://schemas.openxmlformats.org/officeDocument/2006/relationships/image" Target="../media/image23.svg"/><Relationship Id="rId12" Type="http://schemas.openxmlformats.org/officeDocument/2006/relationships/image" Target="../media/image28.png"/><Relationship Id="rId17" Type="http://schemas.openxmlformats.org/officeDocument/2006/relationships/image" Target="../media/image33.svg"/><Relationship Id="rId2" Type="http://schemas.openxmlformats.org/officeDocument/2006/relationships/image" Target="../media/image18.png"/><Relationship Id="rId16"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22.png"/><Relationship Id="rId11" Type="http://schemas.openxmlformats.org/officeDocument/2006/relationships/image" Target="../media/image27.svg"/><Relationship Id="rId5" Type="http://schemas.openxmlformats.org/officeDocument/2006/relationships/image" Target="../media/image21.svg"/><Relationship Id="rId15" Type="http://schemas.openxmlformats.org/officeDocument/2006/relationships/image" Target="../media/image31.svg"/><Relationship Id="rId10" Type="http://schemas.openxmlformats.org/officeDocument/2006/relationships/image" Target="../media/image26.png"/><Relationship Id="rId19" Type="http://schemas.openxmlformats.org/officeDocument/2006/relationships/image" Target="../media/image35.svg"/><Relationship Id="rId4" Type="http://schemas.openxmlformats.org/officeDocument/2006/relationships/image" Target="../media/image20.png"/><Relationship Id="rId9" Type="http://schemas.openxmlformats.org/officeDocument/2006/relationships/image" Target="../media/image25.svg"/><Relationship Id="rId14" Type="http://schemas.openxmlformats.org/officeDocument/2006/relationships/image" Target="../media/image3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70.png"/><Relationship Id="rId5" Type="http://schemas.openxmlformats.org/officeDocument/2006/relationships/image" Target="../media/image41.svg"/><Relationship Id="rId4" Type="http://schemas.openxmlformats.org/officeDocument/2006/relationships/image" Target="../media/image40.png"/></Relationships>
</file>

<file path=ppt/slides/_rels/slide16.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46.svg"/><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png"/><Relationship Id="rId1" Type="http://schemas.openxmlformats.org/officeDocument/2006/relationships/slideLayout" Target="../slideLayouts/slideLayout7.xml"/><Relationship Id="rId5" Type="http://schemas.openxmlformats.org/officeDocument/2006/relationships/image" Target="../media/image51.svg"/><Relationship Id="rId4" Type="http://schemas.openxmlformats.org/officeDocument/2006/relationships/image" Target="../media/image50.png"/></Relationships>
</file>

<file path=ppt/slides/_rels/slide18.xml.rels><?xml version="1.0" encoding="UTF-8" standalone="yes"?>
<Relationships xmlns="http://schemas.openxmlformats.org/package/2006/relationships"><Relationship Id="rId3" Type="http://schemas.openxmlformats.org/officeDocument/2006/relationships/image" Target="../media/image55.svg"/><Relationship Id="rId7" Type="http://schemas.openxmlformats.org/officeDocument/2006/relationships/image" Target="../media/image59.svg"/><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7.svg"/><Relationship Id="rId4" Type="http://schemas.openxmlformats.org/officeDocument/2006/relationships/image" Target="../media/image56.png"/></Relationships>
</file>

<file path=ppt/slides/_rels/slide19.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63.svg"/><Relationship Id="rId7" Type="http://schemas.openxmlformats.org/officeDocument/2006/relationships/image" Target="../media/image65.svg"/><Relationship Id="rId2" Type="http://schemas.openxmlformats.org/officeDocument/2006/relationships/image" Target="../media/image62.png"/><Relationship Id="rId1" Type="http://schemas.openxmlformats.org/officeDocument/2006/relationships/slideLayout" Target="../slideLayouts/slideLayout7.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31.svg"/><Relationship Id="rId10" Type="http://schemas.openxmlformats.org/officeDocument/2006/relationships/image" Target="../media/image68.png"/><Relationship Id="rId4" Type="http://schemas.openxmlformats.org/officeDocument/2006/relationships/image" Target="../media/image30.png"/><Relationship Id="rId9" Type="http://schemas.openxmlformats.org/officeDocument/2006/relationships/image" Target="../media/image67.svg"/></Relationships>
</file>

<file path=ppt/slides/_rels/slide2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3" Type="http://schemas.openxmlformats.org/officeDocument/2006/relationships/image" Target="../media/image82.svg"/><Relationship Id="rId18" Type="http://schemas.openxmlformats.org/officeDocument/2006/relationships/image" Target="../media/image58.png"/><Relationship Id="rId26" Type="http://schemas.openxmlformats.org/officeDocument/2006/relationships/image" Target="../media/image91.png"/><Relationship Id="rId21" Type="http://schemas.openxmlformats.org/officeDocument/2006/relationships/image" Target="../media/image86.svg"/><Relationship Id="rId34" Type="http://schemas.openxmlformats.org/officeDocument/2006/relationships/image" Target="../media/image99.png"/><Relationship Id="rId7" Type="http://schemas.openxmlformats.org/officeDocument/2006/relationships/image" Target="../media/image76.svg"/><Relationship Id="rId12" Type="http://schemas.openxmlformats.org/officeDocument/2006/relationships/image" Target="../media/image81.png"/><Relationship Id="rId17" Type="http://schemas.openxmlformats.org/officeDocument/2006/relationships/image" Target="../media/image10.svg"/><Relationship Id="rId25" Type="http://schemas.openxmlformats.org/officeDocument/2006/relationships/image" Target="../media/image90.svg"/><Relationship Id="rId33" Type="http://schemas.openxmlformats.org/officeDocument/2006/relationships/image" Target="../media/image98.svg"/><Relationship Id="rId2" Type="http://schemas.openxmlformats.org/officeDocument/2006/relationships/image" Target="../media/image71.png"/><Relationship Id="rId16" Type="http://schemas.openxmlformats.org/officeDocument/2006/relationships/image" Target="../media/image9.png"/><Relationship Id="rId20" Type="http://schemas.openxmlformats.org/officeDocument/2006/relationships/image" Target="../media/image85.png"/><Relationship Id="rId29" Type="http://schemas.openxmlformats.org/officeDocument/2006/relationships/image" Target="../media/image94.svg"/><Relationship Id="rId1" Type="http://schemas.openxmlformats.org/officeDocument/2006/relationships/slideLayout" Target="../slideLayouts/slideLayout7.xml"/><Relationship Id="rId6" Type="http://schemas.openxmlformats.org/officeDocument/2006/relationships/image" Target="../media/image75.png"/><Relationship Id="rId11" Type="http://schemas.openxmlformats.org/officeDocument/2006/relationships/image" Target="../media/image80.svg"/><Relationship Id="rId24" Type="http://schemas.openxmlformats.org/officeDocument/2006/relationships/image" Target="../media/image89.png"/><Relationship Id="rId32" Type="http://schemas.openxmlformats.org/officeDocument/2006/relationships/image" Target="../media/image97.png"/><Relationship Id="rId37" Type="http://schemas.openxmlformats.org/officeDocument/2006/relationships/image" Target="../media/image102.svg"/><Relationship Id="rId5" Type="http://schemas.openxmlformats.org/officeDocument/2006/relationships/image" Target="../media/image74.svg"/><Relationship Id="rId15" Type="http://schemas.openxmlformats.org/officeDocument/2006/relationships/image" Target="../media/image84.svg"/><Relationship Id="rId23" Type="http://schemas.openxmlformats.org/officeDocument/2006/relationships/image" Target="../media/image88.svg"/><Relationship Id="rId28" Type="http://schemas.openxmlformats.org/officeDocument/2006/relationships/image" Target="../media/image93.png"/><Relationship Id="rId36" Type="http://schemas.openxmlformats.org/officeDocument/2006/relationships/image" Target="../media/image101.png"/><Relationship Id="rId10" Type="http://schemas.openxmlformats.org/officeDocument/2006/relationships/image" Target="../media/image79.png"/><Relationship Id="rId19" Type="http://schemas.openxmlformats.org/officeDocument/2006/relationships/image" Target="../media/image59.svg"/><Relationship Id="rId31" Type="http://schemas.openxmlformats.org/officeDocument/2006/relationships/image" Target="../media/image96.svg"/><Relationship Id="rId4" Type="http://schemas.openxmlformats.org/officeDocument/2006/relationships/image" Target="../media/image73.png"/><Relationship Id="rId9" Type="http://schemas.openxmlformats.org/officeDocument/2006/relationships/image" Target="../media/image78.svg"/><Relationship Id="rId14" Type="http://schemas.openxmlformats.org/officeDocument/2006/relationships/image" Target="../media/image83.png"/><Relationship Id="rId22" Type="http://schemas.openxmlformats.org/officeDocument/2006/relationships/image" Target="../media/image87.png"/><Relationship Id="rId27" Type="http://schemas.openxmlformats.org/officeDocument/2006/relationships/image" Target="../media/image92.svg"/><Relationship Id="rId30" Type="http://schemas.openxmlformats.org/officeDocument/2006/relationships/image" Target="../media/image95.png"/><Relationship Id="rId35" Type="http://schemas.openxmlformats.org/officeDocument/2006/relationships/image" Target="../media/image100.svg"/><Relationship Id="rId8" Type="http://schemas.openxmlformats.org/officeDocument/2006/relationships/image" Target="../media/image77.png"/><Relationship Id="rId3" Type="http://schemas.openxmlformats.org/officeDocument/2006/relationships/image" Target="../media/image72.svg"/></Relationships>
</file>

<file path=ppt/slides/_rels/slide23.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46.svg"/><Relationship Id="rId4" Type="http://schemas.openxmlformats.org/officeDocument/2006/relationships/image" Target="../media/image45.png"/></Relationships>
</file>

<file path=ppt/slides/_rels/slide24.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103.png"/><Relationship Id="rId5" Type="http://schemas.openxmlformats.org/officeDocument/2006/relationships/image" Target="../media/image41.svg"/><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55.svg"/><Relationship Id="rId7" Type="http://schemas.openxmlformats.org/officeDocument/2006/relationships/image" Target="../media/image59.svg"/><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image" Target="../media/image58.png"/><Relationship Id="rId5" Type="http://schemas.openxmlformats.org/officeDocument/2006/relationships/image" Target="../media/image57.svg"/><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7.xml"/><Relationship Id="rId5" Type="http://schemas.openxmlformats.org/officeDocument/2006/relationships/image" Target="../media/image46.svg"/><Relationship Id="rId4" Type="http://schemas.openxmlformats.org/officeDocument/2006/relationships/image" Target="../media/image45.png"/></Relationships>
</file>

<file path=ppt/slides/_rels/slide28.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7E5"/>
        </a:solidFill>
        <a:effectLst/>
      </p:bgPr>
    </p:bg>
    <p:spTree>
      <p:nvGrpSpPr>
        <p:cNvPr id="1" name=""/>
        <p:cNvGrpSpPr/>
        <p:nvPr/>
      </p:nvGrpSpPr>
      <p:grpSpPr>
        <a:xfrm>
          <a:off x="0" y="0"/>
          <a:ext cx="0" cy="0"/>
          <a:chOff x="0" y="0"/>
          <a:chExt cx="0" cy="0"/>
        </a:xfrm>
      </p:grpSpPr>
      <p:sp>
        <p:nvSpPr>
          <p:cNvPr id="2" name="Freeform 2"/>
          <p:cNvSpPr/>
          <p:nvPr/>
        </p:nvSpPr>
        <p:spPr>
          <a:xfrm rot="-1382617">
            <a:off x="1615147" y="3222468"/>
            <a:ext cx="4398805" cy="6766665"/>
          </a:xfrm>
          <a:custGeom>
            <a:avLst/>
            <a:gdLst/>
            <a:ahLst/>
            <a:cxnLst/>
            <a:rect l="l" t="t" r="r" b="b"/>
            <a:pathLst>
              <a:path w="4398805" h="6766665">
                <a:moveTo>
                  <a:pt x="0" y="0"/>
                </a:moveTo>
                <a:lnTo>
                  <a:pt x="4398805" y="0"/>
                </a:lnTo>
                <a:lnTo>
                  <a:pt x="4398805" y="6766664"/>
                </a:lnTo>
                <a:lnTo>
                  <a:pt x="0" y="6766664"/>
                </a:lnTo>
                <a:lnTo>
                  <a:pt x="0" y="0"/>
                </a:lnTo>
                <a:close/>
              </a:path>
            </a:pathLst>
          </a:custGeom>
          <a:blipFill>
            <a:blip r:embed="rId2">
              <a:extLst>
                <a:ext uri="{96DAC541-7B7A-43D3-8B79-37D633B846F1}">
                  <asvg:svgBlip xmlns:asvg="http://schemas.microsoft.com/office/drawing/2016/SVG/main" r:embed="rId3"/>
                </a:ext>
              </a:extLst>
            </a:blip>
            <a:stretch>
              <a:fillRect r="-1522" b="-44614"/>
            </a:stretch>
          </a:blipFill>
        </p:spPr>
      </p:sp>
      <p:sp>
        <p:nvSpPr>
          <p:cNvPr id="3" name="Freeform 3"/>
          <p:cNvSpPr/>
          <p:nvPr/>
        </p:nvSpPr>
        <p:spPr>
          <a:xfrm rot="732364">
            <a:off x="12364205" y="933258"/>
            <a:ext cx="4622817" cy="4752429"/>
          </a:xfrm>
          <a:custGeom>
            <a:avLst/>
            <a:gdLst/>
            <a:ahLst/>
            <a:cxnLst/>
            <a:rect l="l" t="t" r="r" b="b"/>
            <a:pathLst>
              <a:path w="4622817" h="4752429">
                <a:moveTo>
                  <a:pt x="0" y="0"/>
                </a:moveTo>
                <a:lnTo>
                  <a:pt x="4622818" y="0"/>
                </a:lnTo>
                <a:lnTo>
                  <a:pt x="4622818" y="4752429"/>
                </a:lnTo>
                <a:lnTo>
                  <a:pt x="0" y="475242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5400000">
            <a:off x="4640231" y="-524471"/>
            <a:ext cx="8725546" cy="10524233"/>
          </a:xfrm>
          <a:custGeom>
            <a:avLst/>
            <a:gdLst/>
            <a:ahLst/>
            <a:cxnLst/>
            <a:rect l="l" t="t" r="r" b="b"/>
            <a:pathLst>
              <a:path w="8725546" h="10524233">
                <a:moveTo>
                  <a:pt x="0" y="0"/>
                </a:moveTo>
                <a:lnTo>
                  <a:pt x="8725546" y="0"/>
                </a:lnTo>
                <a:lnTo>
                  <a:pt x="8725546" y="10524233"/>
                </a:lnTo>
                <a:lnTo>
                  <a:pt x="0" y="105242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5" name="Group 5"/>
          <p:cNvGrpSpPr/>
          <p:nvPr/>
        </p:nvGrpSpPr>
        <p:grpSpPr>
          <a:xfrm>
            <a:off x="4672849" y="2815750"/>
            <a:ext cx="9070541" cy="5009621"/>
            <a:chOff x="0" y="0"/>
            <a:chExt cx="3403061" cy="1879496"/>
          </a:xfrm>
        </p:grpSpPr>
        <p:sp>
          <p:nvSpPr>
            <p:cNvPr id="6" name="Freeform 6"/>
            <p:cNvSpPr/>
            <p:nvPr/>
          </p:nvSpPr>
          <p:spPr>
            <a:xfrm>
              <a:off x="-4213" y="0"/>
              <a:ext cx="3407274" cy="1879496"/>
            </a:xfrm>
            <a:custGeom>
              <a:avLst/>
              <a:gdLst/>
              <a:ahLst/>
              <a:cxnLst/>
              <a:rect l="l" t="t" r="r" b="b"/>
              <a:pathLst>
                <a:path w="3407274" h="1879496">
                  <a:moveTo>
                    <a:pt x="278431" y="16918"/>
                  </a:moveTo>
                  <a:cubicBezTo>
                    <a:pt x="278431" y="16918"/>
                    <a:pt x="604014" y="12258"/>
                    <a:pt x="930761" y="12454"/>
                  </a:cubicBezTo>
                  <a:cubicBezTo>
                    <a:pt x="2337917" y="12671"/>
                    <a:pt x="3133206" y="0"/>
                    <a:pt x="3133206" y="0"/>
                  </a:cubicBezTo>
                  <a:cubicBezTo>
                    <a:pt x="3200669" y="0"/>
                    <a:pt x="3276606" y="0"/>
                    <a:pt x="3355379" y="85073"/>
                  </a:cubicBezTo>
                  <a:cubicBezTo>
                    <a:pt x="3398357" y="131488"/>
                    <a:pt x="3399426" y="240224"/>
                    <a:pt x="3399831" y="320281"/>
                  </a:cubicBezTo>
                  <a:cubicBezTo>
                    <a:pt x="3399831" y="320281"/>
                    <a:pt x="3398126" y="932605"/>
                    <a:pt x="3398126" y="1116912"/>
                  </a:cubicBezTo>
                  <a:cubicBezTo>
                    <a:pt x="3398126" y="1331071"/>
                    <a:pt x="3407274" y="1630250"/>
                    <a:pt x="3407274" y="1630250"/>
                  </a:cubicBezTo>
                  <a:cubicBezTo>
                    <a:pt x="3407274" y="1758918"/>
                    <a:pt x="3403105" y="1879496"/>
                    <a:pt x="3150267" y="1871362"/>
                  </a:cubicBezTo>
                  <a:cubicBezTo>
                    <a:pt x="3150267" y="1871362"/>
                    <a:pt x="2773794" y="1851063"/>
                    <a:pt x="2388312" y="1858662"/>
                  </a:cubicBezTo>
                  <a:cubicBezTo>
                    <a:pt x="1200217" y="1866796"/>
                    <a:pt x="304023" y="1879496"/>
                    <a:pt x="304023" y="1879496"/>
                  </a:cubicBezTo>
                  <a:cubicBezTo>
                    <a:pt x="132548" y="1879496"/>
                    <a:pt x="4213" y="1778427"/>
                    <a:pt x="8532" y="1575880"/>
                  </a:cubicBezTo>
                  <a:cubicBezTo>
                    <a:pt x="8532" y="1575880"/>
                    <a:pt x="9630" y="1077339"/>
                    <a:pt x="4815" y="932605"/>
                  </a:cubicBezTo>
                  <a:cubicBezTo>
                    <a:pt x="0" y="663668"/>
                    <a:pt x="25592" y="330596"/>
                    <a:pt x="25592" y="330596"/>
                  </a:cubicBezTo>
                  <a:cubicBezTo>
                    <a:pt x="27224" y="150571"/>
                    <a:pt x="143504" y="16918"/>
                    <a:pt x="278431" y="16918"/>
                  </a:cubicBezTo>
                  <a:close/>
                </a:path>
              </a:pathLst>
            </a:custGeom>
            <a:solidFill>
              <a:srgbClr val="FFF9ED"/>
            </a:solidFill>
          </p:spPr>
        </p:sp>
      </p:grpSp>
      <p:grpSp>
        <p:nvGrpSpPr>
          <p:cNvPr id="7" name="Group 7"/>
          <p:cNvGrpSpPr/>
          <p:nvPr/>
        </p:nvGrpSpPr>
        <p:grpSpPr>
          <a:xfrm>
            <a:off x="7749250" y="3523758"/>
            <a:ext cx="2803439" cy="606864"/>
            <a:chOff x="0" y="0"/>
            <a:chExt cx="3737918" cy="809152"/>
          </a:xfrm>
        </p:grpSpPr>
        <p:grpSp>
          <p:nvGrpSpPr>
            <p:cNvPr id="8" name="Group 8"/>
            <p:cNvGrpSpPr/>
            <p:nvPr/>
          </p:nvGrpSpPr>
          <p:grpSpPr>
            <a:xfrm>
              <a:off x="0" y="61568"/>
              <a:ext cx="747584" cy="747584"/>
              <a:chOff x="0" y="0"/>
              <a:chExt cx="6350000" cy="6350000"/>
            </a:xfrm>
          </p:grpSpPr>
          <p:sp>
            <p:nvSpPr>
              <p:cNvPr id="9" name="Freeform 9"/>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FBD6F"/>
              </a:solidFill>
            </p:spPr>
          </p:sp>
        </p:grpSp>
        <p:sp>
          <p:nvSpPr>
            <p:cNvPr id="10" name="TextBox 10"/>
            <p:cNvSpPr txBox="1"/>
            <p:nvPr/>
          </p:nvSpPr>
          <p:spPr>
            <a:xfrm>
              <a:off x="255209" y="165634"/>
              <a:ext cx="330858" cy="623903"/>
            </a:xfrm>
            <a:prstGeom prst="rect">
              <a:avLst/>
            </a:prstGeom>
          </p:spPr>
          <p:txBody>
            <a:bodyPr lIns="0" tIns="0" rIns="0" bIns="0" rtlCol="0" anchor="t">
              <a:spAutoFit/>
            </a:bodyPr>
            <a:lstStyle/>
            <a:p>
              <a:pPr algn="ctr">
                <a:lnSpc>
                  <a:spcPts val="3751"/>
                </a:lnSpc>
                <a:spcBef>
                  <a:spcPct val="0"/>
                </a:spcBef>
              </a:pPr>
              <a:r>
                <a:rPr lang="en-US" sz="3126">
                  <a:solidFill>
                    <a:srgbClr val="FFFEFE"/>
                  </a:solidFill>
                  <a:latin typeface="Comic Sans"/>
                  <a:ea typeface="Comic Sans"/>
                  <a:cs typeface="Comic Sans"/>
                  <a:sym typeface="Comic Sans"/>
                </a:rPr>
                <a:t>H</a:t>
              </a:r>
            </a:p>
          </p:txBody>
        </p:sp>
        <p:grpSp>
          <p:nvGrpSpPr>
            <p:cNvPr id="11" name="Group 11"/>
            <p:cNvGrpSpPr/>
            <p:nvPr/>
          </p:nvGrpSpPr>
          <p:grpSpPr>
            <a:xfrm>
              <a:off x="747584" y="61568"/>
              <a:ext cx="747584" cy="747584"/>
              <a:chOff x="0" y="0"/>
              <a:chExt cx="6350000" cy="6350000"/>
            </a:xfrm>
          </p:grpSpPr>
          <p:sp>
            <p:nvSpPr>
              <p:cNvPr id="12" name="Freeform 12"/>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A09BFF"/>
              </a:solidFill>
            </p:spPr>
          </p:sp>
        </p:grpSp>
        <p:grpSp>
          <p:nvGrpSpPr>
            <p:cNvPr id="13" name="Group 13"/>
            <p:cNvGrpSpPr/>
            <p:nvPr/>
          </p:nvGrpSpPr>
          <p:grpSpPr>
            <a:xfrm>
              <a:off x="2990334" y="61568"/>
              <a:ext cx="747584" cy="747584"/>
              <a:chOff x="0" y="0"/>
              <a:chExt cx="6350000" cy="6350000"/>
            </a:xfrm>
          </p:grpSpPr>
          <p:sp>
            <p:nvSpPr>
              <p:cNvPr id="14" name="Freeform 14"/>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FD87B1"/>
              </a:solidFill>
            </p:spPr>
          </p:sp>
        </p:grpSp>
        <p:sp>
          <p:nvSpPr>
            <p:cNvPr id="15" name="TextBox 15"/>
            <p:cNvSpPr txBox="1"/>
            <p:nvPr/>
          </p:nvSpPr>
          <p:spPr>
            <a:xfrm>
              <a:off x="841276" y="128135"/>
              <a:ext cx="560198" cy="623903"/>
            </a:xfrm>
            <a:prstGeom prst="rect">
              <a:avLst/>
            </a:prstGeom>
          </p:spPr>
          <p:txBody>
            <a:bodyPr lIns="0" tIns="0" rIns="0" bIns="0" rtlCol="0" anchor="t">
              <a:spAutoFit/>
            </a:bodyPr>
            <a:lstStyle/>
            <a:p>
              <a:pPr algn="ctr">
                <a:lnSpc>
                  <a:spcPts val="3751"/>
                </a:lnSpc>
                <a:spcBef>
                  <a:spcPct val="0"/>
                </a:spcBef>
              </a:pPr>
              <a:r>
                <a:rPr lang="en-US" sz="3126">
                  <a:solidFill>
                    <a:srgbClr val="FFFEFE"/>
                  </a:solidFill>
                  <a:latin typeface="Comic Sans"/>
                  <a:ea typeface="Comic Sans"/>
                  <a:cs typeface="Comic Sans"/>
                  <a:sym typeface="Comic Sans"/>
                </a:rPr>
                <a:t>E</a:t>
              </a:r>
            </a:p>
          </p:txBody>
        </p:sp>
        <p:sp>
          <p:nvSpPr>
            <p:cNvPr id="16" name="TextBox 16"/>
            <p:cNvSpPr txBox="1"/>
            <p:nvPr/>
          </p:nvSpPr>
          <p:spPr>
            <a:xfrm>
              <a:off x="3084027" y="128135"/>
              <a:ext cx="560198" cy="623903"/>
            </a:xfrm>
            <a:prstGeom prst="rect">
              <a:avLst/>
            </a:prstGeom>
          </p:spPr>
          <p:txBody>
            <a:bodyPr lIns="0" tIns="0" rIns="0" bIns="0" rtlCol="0" anchor="t">
              <a:spAutoFit/>
            </a:bodyPr>
            <a:lstStyle/>
            <a:p>
              <a:pPr algn="ctr">
                <a:lnSpc>
                  <a:spcPts val="3751"/>
                </a:lnSpc>
                <a:spcBef>
                  <a:spcPct val="0"/>
                </a:spcBef>
              </a:pPr>
              <a:r>
                <a:rPr lang="en-US" sz="3126">
                  <a:solidFill>
                    <a:srgbClr val="FFFEFE"/>
                  </a:solidFill>
                  <a:latin typeface="Comic Sans"/>
                  <a:ea typeface="Comic Sans"/>
                  <a:cs typeface="Comic Sans"/>
                  <a:sym typeface="Comic Sans"/>
                </a:rPr>
                <a:t>O</a:t>
              </a:r>
            </a:p>
          </p:txBody>
        </p:sp>
        <p:grpSp>
          <p:nvGrpSpPr>
            <p:cNvPr id="17" name="Group 17"/>
            <p:cNvGrpSpPr/>
            <p:nvPr/>
          </p:nvGrpSpPr>
          <p:grpSpPr>
            <a:xfrm>
              <a:off x="1495167" y="0"/>
              <a:ext cx="747584" cy="747584"/>
              <a:chOff x="0" y="0"/>
              <a:chExt cx="6350000" cy="6350000"/>
            </a:xfrm>
          </p:grpSpPr>
          <p:sp>
            <p:nvSpPr>
              <p:cNvPr id="18" name="Freeform 18"/>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BAE6FF"/>
              </a:solidFill>
            </p:spPr>
          </p:sp>
        </p:grpSp>
        <p:sp>
          <p:nvSpPr>
            <p:cNvPr id="19" name="TextBox 19"/>
            <p:cNvSpPr txBox="1"/>
            <p:nvPr/>
          </p:nvSpPr>
          <p:spPr>
            <a:xfrm>
              <a:off x="1719925" y="66567"/>
              <a:ext cx="298067" cy="623903"/>
            </a:xfrm>
            <a:prstGeom prst="rect">
              <a:avLst/>
            </a:prstGeom>
          </p:spPr>
          <p:txBody>
            <a:bodyPr lIns="0" tIns="0" rIns="0" bIns="0" rtlCol="0" anchor="t">
              <a:spAutoFit/>
            </a:bodyPr>
            <a:lstStyle/>
            <a:p>
              <a:pPr algn="ctr">
                <a:lnSpc>
                  <a:spcPts val="3751"/>
                </a:lnSpc>
                <a:spcBef>
                  <a:spcPct val="0"/>
                </a:spcBef>
              </a:pPr>
              <a:r>
                <a:rPr lang="en-US" sz="3126">
                  <a:solidFill>
                    <a:srgbClr val="FFFEFE"/>
                  </a:solidFill>
                  <a:latin typeface="Comic Sans"/>
                  <a:ea typeface="Comic Sans"/>
                  <a:cs typeface="Comic Sans"/>
                  <a:sym typeface="Comic Sans"/>
                </a:rPr>
                <a:t>L</a:t>
              </a:r>
            </a:p>
          </p:txBody>
        </p:sp>
        <p:grpSp>
          <p:nvGrpSpPr>
            <p:cNvPr id="20" name="Group 20"/>
            <p:cNvGrpSpPr/>
            <p:nvPr/>
          </p:nvGrpSpPr>
          <p:grpSpPr>
            <a:xfrm>
              <a:off x="2242751" y="37227"/>
              <a:ext cx="747584" cy="747584"/>
              <a:chOff x="0" y="0"/>
              <a:chExt cx="6350000" cy="6350000"/>
            </a:xfrm>
          </p:grpSpPr>
          <p:sp>
            <p:nvSpPr>
              <p:cNvPr id="21" name="Freeform 21"/>
              <p:cNvSpPr/>
              <p:nvPr/>
            </p:nvSpPr>
            <p:spPr>
              <a:xfrm>
                <a:off x="0" y="0"/>
                <a:ext cx="6350000" cy="6350000"/>
              </a:xfrm>
              <a:custGeom>
                <a:avLst/>
                <a:gdLst/>
                <a:ahLst/>
                <a:cxnLst/>
                <a:rect l="l" t="t" r="r" b="b"/>
                <a:pathLst>
                  <a:path w="6350000" h="6350000">
                    <a:moveTo>
                      <a:pt x="3175000" y="0"/>
                    </a:moveTo>
                    <a:cubicBezTo>
                      <a:pt x="1421496" y="0"/>
                      <a:pt x="0" y="1421496"/>
                      <a:pt x="0" y="3175000"/>
                    </a:cubicBezTo>
                    <a:cubicBezTo>
                      <a:pt x="0" y="4928504"/>
                      <a:pt x="1421496" y="6350000"/>
                      <a:pt x="3175000" y="6350000"/>
                    </a:cubicBezTo>
                    <a:cubicBezTo>
                      <a:pt x="4928504" y="6350000"/>
                      <a:pt x="6350000" y="4928504"/>
                      <a:pt x="6350000" y="3175000"/>
                    </a:cubicBezTo>
                    <a:cubicBezTo>
                      <a:pt x="6350000" y="1421496"/>
                      <a:pt x="4928504" y="0"/>
                      <a:pt x="3175000" y="0"/>
                    </a:cubicBezTo>
                    <a:close/>
                  </a:path>
                </a:pathLst>
              </a:custGeom>
              <a:solidFill>
                <a:srgbClr val="A9EBA1"/>
              </a:solidFill>
            </p:spPr>
          </p:sp>
        </p:grpSp>
        <p:sp>
          <p:nvSpPr>
            <p:cNvPr id="22" name="TextBox 22"/>
            <p:cNvSpPr txBox="1"/>
            <p:nvPr/>
          </p:nvSpPr>
          <p:spPr>
            <a:xfrm>
              <a:off x="2336444" y="99068"/>
              <a:ext cx="560198" cy="623903"/>
            </a:xfrm>
            <a:prstGeom prst="rect">
              <a:avLst/>
            </a:prstGeom>
          </p:spPr>
          <p:txBody>
            <a:bodyPr lIns="0" tIns="0" rIns="0" bIns="0" rtlCol="0" anchor="t">
              <a:spAutoFit/>
            </a:bodyPr>
            <a:lstStyle/>
            <a:p>
              <a:pPr algn="ctr">
                <a:lnSpc>
                  <a:spcPts val="3751"/>
                </a:lnSpc>
                <a:spcBef>
                  <a:spcPct val="0"/>
                </a:spcBef>
              </a:pPr>
              <a:r>
                <a:rPr lang="en-US" sz="3126">
                  <a:solidFill>
                    <a:srgbClr val="FFFEFE"/>
                  </a:solidFill>
                  <a:latin typeface="Comic Sans"/>
                  <a:ea typeface="Comic Sans"/>
                  <a:cs typeface="Comic Sans"/>
                  <a:sym typeface="Comic Sans"/>
                </a:rPr>
                <a:t>L</a:t>
              </a:r>
            </a:p>
          </p:txBody>
        </p:sp>
      </p:grpSp>
      <p:sp>
        <p:nvSpPr>
          <p:cNvPr id="23" name="Freeform 23"/>
          <p:cNvSpPr/>
          <p:nvPr/>
        </p:nvSpPr>
        <p:spPr>
          <a:xfrm rot="-1180231">
            <a:off x="2190417" y="2244404"/>
            <a:ext cx="831833" cy="831833"/>
          </a:xfrm>
          <a:custGeom>
            <a:avLst/>
            <a:gdLst/>
            <a:ahLst/>
            <a:cxnLst/>
            <a:rect l="l" t="t" r="r" b="b"/>
            <a:pathLst>
              <a:path w="831833" h="831833">
                <a:moveTo>
                  <a:pt x="0" y="0"/>
                </a:moveTo>
                <a:lnTo>
                  <a:pt x="831833" y="0"/>
                </a:lnTo>
                <a:lnTo>
                  <a:pt x="831833" y="831833"/>
                </a:lnTo>
                <a:lnTo>
                  <a:pt x="0" y="83183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24" name="Freeform 24"/>
          <p:cNvSpPr/>
          <p:nvPr/>
        </p:nvSpPr>
        <p:spPr>
          <a:xfrm rot="-2682344">
            <a:off x="13674057" y="7909990"/>
            <a:ext cx="2348424" cy="768575"/>
          </a:xfrm>
          <a:custGeom>
            <a:avLst/>
            <a:gdLst/>
            <a:ahLst/>
            <a:cxnLst/>
            <a:rect l="l" t="t" r="r" b="b"/>
            <a:pathLst>
              <a:path w="2348424" h="768575">
                <a:moveTo>
                  <a:pt x="0" y="0"/>
                </a:moveTo>
                <a:lnTo>
                  <a:pt x="2348424" y="0"/>
                </a:lnTo>
                <a:lnTo>
                  <a:pt x="2348424" y="768575"/>
                </a:lnTo>
                <a:lnTo>
                  <a:pt x="0" y="76857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25" name="Freeform 25"/>
          <p:cNvSpPr/>
          <p:nvPr/>
        </p:nvSpPr>
        <p:spPr>
          <a:xfrm>
            <a:off x="16016542" y="4553394"/>
            <a:ext cx="831833" cy="831833"/>
          </a:xfrm>
          <a:custGeom>
            <a:avLst/>
            <a:gdLst/>
            <a:ahLst/>
            <a:cxnLst/>
            <a:rect l="l" t="t" r="r" b="b"/>
            <a:pathLst>
              <a:path w="831833" h="831833">
                <a:moveTo>
                  <a:pt x="0" y="0"/>
                </a:moveTo>
                <a:lnTo>
                  <a:pt x="831833" y="0"/>
                </a:lnTo>
                <a:lnTo>
                  <a:pt x="831833" y="831833"/>
                </a:lnTo>
                <a:lnTo>
                  <a:pt x="0" y="83183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26" name="Freeform 26"/>
          <p:cNvSpPr/>
          <p:nvPr/>
        </p:nvSpPr>
        <p:spPr>
          <a:xfrm rot="-10185448">
            <a:off x="1797196" y="6745508"/>
            <a:ext cx="2793450" cy="2793450"/>
          </a:xfrm>
          <a:custGeom>
            <a:avLst/>
            <a:gdLst/>
            <a:ahLst/>
            <a:cxnLst/>
            <a:rect l="l" t="t" r="r" b="b"/>
            <a:pathLst>
              <a:path w="2793450" h="2793450">
                <a:moveTo>
                  <a:pt x="0" y="0"/>
                </a:moveTo>
                <a:lnTo>
                  <a:pt x="2793450" y="0"/>
                </a:lnTo>
                <a:lnTo>
                  <a:pt x="2793450" y="2793450"/>
                </a:lnTo>
                <a:lnTo>
                  <a:pt x="0" y="279345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27" name="TextBox 27"/>
          <p:cNvSpPr txBox="1"/>
          <p:nvPr/>
        </p:nvSpPr>
        <p:spPr>
          <a:xfrm>
            <a:off x="5217659" y="4426891"/>
            <a:ext cx="7866620" cy="2438400"/>
          </a:xfrm>
          <a:prstGeom prst="rect">
            <a:avLst/>
          </a:prstGeom>
        </p:spPr>
        <p:txBody>
          <a:bodyPr lIns="0" tIns="0" rIns="0" bIns="0" rtlCol="0" anchor="t">
            <a:spAutoFit/>
          </a:bodyPr>
          <a:lstStyle/>
          <a:p>
            <a:pPr marL="0" lvl="0" indent="0" algn="ctr">
              <a:lnSpc>
                <a:spcPts val="9600"/>
              </a:lnSpc>
              <a:spcBef>
                <a:spcPct val="0"/>
              </a:spcBef>
            </a:pPr>
            <a:r>
              <a:rPr lang="en-US" sz="8000" spc="-200">
                <a:solidFill>
                  <a:srgbClr val="272626"/>
                </a:solidFill>
                <a:latin typeface="Comic Sans"/>
                <a:ea typeface="Comic Sans"/>
                <a:cs typeface="Comic Sans"/>
                <a:sym typeface="Comic Sans"/>
              </a:rPr>
              <a:t>Welcome to Year 3</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AutoShape 3"/>
          <p:cNvSpPr/>
          <p:nvPr/>
        </p:nvSpPr>
        <p:spPr>
          <a:xfrm>
            <a:off x="0" y="0"/>
            <a:ext cx="1476150" cy="10287000"/>
          </a:xfrm>
          <a:prstGeom prst="rect">
            <a:avLst/>
          </a:prstGeom>
          <a:solidFill>
            <a:srgbClr val="FDF5B6"/>
          </a:solidFill>
        </p:spPr>
      </p:sp>
      <p:sp>
        <p:nvSpPr>
          <p:cNvPr id="4" name="TextBox 4"/>
          <p:cNvSpPr txBox="1"/>
          <p:nvPr/>
        </p:nvSpPr>
        <p:spPr>
          <a:xfrm>
            <a:off x="-921643" y="124902"/>
            <a:ext cx="12877959" cy="903798"/>
          </a:xfrm>
          <a:prstGeom prst="rect">
            <a:avLst/>
          </a:prstGeom>
        </p:spPr>
        <p:txBody>
          <a:bodyPr lIns="0" tIns="0" rIns="0" bIns="0" rtlCol="0" anchor="t">
            <a:spAutoFit/>
          </a:bodyPr>
          <a:lstStyle/>
          <a:p>
            <a:pPr marL="0" lvl="0" indent="0" algn="ctr">
              <a:lnSpc>
                <a:spcPts val="7191"/>
              </a:lnSpc>
              <a:spcBef>
                <a:spcPct val="0"/>
              </a:spcBef>
            </a:pPr>
            <a:r>
              <a:rPr lang="en-US" sz="5992">
                <a:solidFill>
                  <a:srgbClr val="272626"/>
                </a:solidFill>
                <a:latin typeface="Comic Sans"/>
                <a:ea typeface="Comic Sans"/>
                <a:cs typeface="Comic Sans"/>
                <a:sym typeface="Comic Sans"/>
              </a:rPr>
              <a:t>W</a:t>
            </a:r>
            <a:r>
              <a:rPr lang="en-US" sz="5992" u="none">
                <a:solidFill>
                  <a:srgbClr val="272626"/>
                </a:solidFill>
                <a:latin typeface="Comic Sans"/>
                <a:ea typeface="Comic Sans"/>
                <a:cs typeface="Comic Sans"/>
                <a:sym typeface="Comic Sans"/>
              </a:rPr>
              <a:t>e will go through:</a:t>
            </a:r>
          </a:p>
        </p:txBody>
      </p:sp>
      <p:grpSp>
        <p:nvGrpSpPr>
          <p:cNvPr id="5" name="Group 5"/>
          <p:cNvGrpSpPr/>
          <p:nvPr/>
        </p:nvGrpSpPr>
        <p:grpSpPr>
          <a:xfrm>
            <a:off x="1686507" y="1286261"/>
            <a:ext cx="16318835" cy="8661549"/>
            <a:chOff x="0" y="0"/>
            <a:chExt cx="21758446" cy="11548732"/>
          </a:xfrm>
        </p:grpSpPr>
        <p:grpSp>
          <p:nvGrpSpPr>
            <p:cNvPr id="6" name="Group 6"/>
            <p:cNvGrpSpPr/>
            <p:nvPr/>
          </p:nvGrpSpPr>
          <p:grpSpPr>
            <a:xfrm>
              <a:off x="0" y="269003"/>
              <a:ext cx="21378848" cy="11279729"/>
              <a:chOff x="0" y="0"/>
              <a:chExt cx="13493449" cy="7119301"/>
            </a:xfrm>
          </p:grpSpPr>
          <p:sp>
            <p:nvSpPr>
              <p:cNvPr id="7" name="Freeform 7"/>
              <p:cNvSpPr/>
              <p:nvPr/>
            </p:nvSpPr>
            <p:spPr>
              <a:xfrm>
                <a:off x="-4213" y="0"/>
                <a:ext cx="13497662" cy="7119301"/>
              </a:xfrm>
              <a:custGeom>
                <a:avLst/>
                <a:gdLst/>
                <a:ahLst/>
                <a:cxnLst/>
                <a:rect l="l" t="t" r="r" b="b"/>
                <a:pathLst>
                  <a:path w="13497662" h="7119301">
                    <a:moveTo>
                      <a:pt x="278431" y="16918"/>
                    </a:moveTo>
                    <a:cubicBezTo>
                      <a:pt x="278431" y="16918"/>
                      <a:pt x="604014" y="12258"/>
                      <a:pt x="1110414" y="12454"/>
                    </a:cubicBezTo>
                    <a:cubicBezTo>
                      <a:pt x="11152053" y="12671"/>
                      <a:pt x="13223594" y="0"/>
                      <a:pt x="13223594" y="0"/>
                    </a:cubicBezTo>
                    <a:cubicBezTo>
                      <a:pt x="13291058" y="0"/>
                      <a:pt x="13366994" y="0"/>
                      <a:pt x="13445768" y="85073"/>
                    </a:cubicBezTo>
                    <a:cubicBezTo>
                      <a:pt x="13488745" y="131488"/>
                      <a:pt x="13489815" y="240224"/>
                      <a:pt x="13490219" y="320281"/>
                    </a:cubicBezTo>
                    <a:cubicBezTo>
                      <a:pt x="13490219" y="320281"/>
                      <a:pt x="13488514" y="5267918"/>
                      <a:pt x="13488514" y="6356717"/>
                    </a:cubicBezTo>
                    <a:cubicBezTo>
                      <a:pt x="13488514" y="6570876"/>
                      <a:pt x="13497662" y="6870054"/>
                      <a:pt x="13497662" y="6870054"/>
                    </a:cubicBezTo>
                    <a:cubicBezTo>
                      <a:pt x="13497662" y="6998723"/>
                      <a:pt x="13493494" y="7119301"/>
                      <a:pt x="13240655" y="7111167"/>
                    </a:cubicBezTo>
                    <a:cubicBezTo>
                      <a:pt x="13240655" y="7111167"/>
                      <a:pt x="12864182" y="7090868"/>
                      <a:pt x="11511674" y="7098467"/>
                    </a:cubicBezTo>
                    <a:cubicBezTo>
                      <a:pt x="3033290"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sp>
        </p:grpSp>
        <p:grpSp>
          <p:nvGrpSpPr>
            <p:cNvPr id="8" name="Group 8"/>
            <p:cNvGrpSpPr/>
            <p:nvPr/>
          </p:nvGrpSpPr>
          <p:grpSpPr>
            <a:xfrm>
              <a:off x="401292" y="0"/>
              <a:ext cx="21357155" cy="11201268"/>
              <a:chOff x="0" y="0"/>
              <a:chExt cx="13512754" cy="7087086"/>
            </a:xfrm>
          </p:grpSpPr>
          <p:sp>
            <p:nvSpPr>
              <p:cNvPr id="9" name="Freeform 9"/>
              <p:cNvSpPr/>
              <p:nvPr/>
            </p:nvSpPr>
            <p:spPr>
              <a:xfrm>
                <a:off x="-4213" y="0"/>
                <a:ext cx="13516966" cy="7087086"/>
              </a:xfrm>
              <a:custGeom>
                <a:avLst/>
                <a:gdLst/>
                <a:ahLst/>
                <a:cxnLst/>
                <a:rect l="l" t="t" r="r" b="b"/>
                <a:pathLst>
                  <a:path w="13516966" h="7087086">
                    <a:moveTo>
                      <a:pt x="278431" y="16918"/>
                    </a:moveTo>
                    <a:cubicBezTo>
                      <a:pt x="278431" y="16918"/>
                      <a:pt x="604014" y="12258"/>
                      <a:pt x="1110757" y="12454"/>
                    </a:cubicBezTo>
                    <a:cubicBezTo>
                      <a:pt x="11168916" y="12671"/>
                      <a:pt x="13242898" y="0"/>
                      <a:pt x="13242898" y="0"/>
                    </a:cubicBezTo>
                    <a:cubicBezTo>
                      <a:pt x="13310362" y="0"/>
                      <a:pt x="13386300" y="0"/>
                      <a:pt x="13465072" y="85073"/>
                    </a:cubicBezTo>
                    <a:cubicBezTo>
                      <a:pt x="13508051" y="131488"/>
                      <a:pt x="13509119" y="240224"/>
                      <a:pt x="13509524" y="320281"/>
                    </a:cubicBezTo>
                    <a:cubicBezTo>
                      <a:pt x="13509524" y="320281"/>
                      <a:pt x="13507820" y="5241263"/>
                      <a:pt x="13507820" y="6324502"/>
                    </a:cubicBezTo>
                    <a:cubicBezTo>
                      <a:pt x="13507820" y="6538661"/>
                      <a:pt x="13516966" y="6837839"/>
                      <a:pt x="13516966" y="6837839"/>
                    </a:cubicBezTo>
                    <a:cubicBezTo>
                      <a:pt x="13516966" y="6966508"/>
                      <a:pt x="13512798" y="7087086"/>
                      <a:pt x="13259960" y="7078952"/>
                    </a:cubicBezTo>
                    <a:cubicBezTo>
                      <a:pt x="13259960" y="7078952"/>
                      <a:pt x="12883487" y="7058653"/>
                      <a:pt x="11529129" y="7066252"/>
                    </a:cubicBezTo>
                    <a:cubicBezTo>
                      <a:pt x="3036797"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sp>
        </p:grpSp>
      </p:grpSp>
      <p:sp>
        <p:nvSpPr>
          <p:cNvPr id="10" name="TextBox 10"/>
          <p:cNvSpPr txBox="1"/>
          <p:nvPr/>
        </p:nvSpPr>
        <p:spPr>
          <a:xfrm>
            <a:off x="2206817" y="1803528"/>
            <a:ext cx="8229243" cy="6686550"/>
          </a:xfrm>
          <a:prstGeom prst="rect">
            <a:avLst/>
          </a:prstGeom>
        </p:spPr>
        <p:txBody>
          <a:bodyPr lIns="0" tIns="0" rIns="0" bIns="0" rtlCol="0" anchor="t">
            <a:spAutoFit/>
          </a:bodyPr>
          <a:lstStyle/>
          <a:p>
            <a:pPr algn="l">
              <a:lnSpc>
                <a:spcPts val="5871"/>
              </a:lnSpc>
              <a:spcBef>
                <a:spcPct val="0"/>
              </a:spcBef>
            </a:pPr>
            <a:r>
              <a:rPr lang="en-US" sz="4893">
                <a:solidFill>
                  <a:srgbClr val="272626"/>
                </a:solidFill>
                <a:latin typeface="Comic Sans"/>
                <a:ea typeface="Comic Sans"/>
                <a:cs typeface="Comic Sans"/>
                <a:sym typeface="Comic Sans"/>
              </a:rPr>
              <a:t>- Weekly Timetable </a:t>
            </a:r>
          </a:p>
          <a:p>
            <a:pPr algn="l">
              <a:lnSpc>
                <a:spcPts val="5871"/>
              </a:lnSpc>
              <a:spcBef>
                <a:spcPct val="0"/>
              </a:spcBef>
            </a:pPr>
            <a:r>
              <a:rPr lang="en-US" sz="4893">
                <a:solidFill>
                  <a:srgbClr val="272626"/>
                </a:solidFill>
                <a:latin typeface="Comic Sans"/>
                <a:ea typeface="Comic Sans"/>
                <a:cs typeface="Comic Sans"/>
                <a:sym typeface="Comic Sans"/>
              </a:rPr>
              <a:t>- Year 3 Topics / Topic Web</a:t>
            </a:r>
          </a:p>
          <a:p>
            <a:pPr algn="l">
              <a:lnSpc>
                <a:spcPts val="5871"/>
              </a:lnSpc>
              <a:spcBef>
                <a:spcPct val="0"/>
              </a:spcBef>
            </a:pPr>
            <a:r>
              <a:rPr lang="en-US" sz="4893">
                <a:solidFill>
                  <a:srgbClr val="272626"/>
                </a:solidFill>
                <a:latin typeface="Comic Sans"/>
                <a:ea typeface="Comic Sans"/>
                <a:cs typeface="Comic Sans"/>
                <a:sym typeface="Comic Sans"/>
              </a:rPr>
              <a:t>- Maths and Reading</a:t>
            </a:r>
          </a:p>
          <a:p>
            <a:pPr algn="l">
              <a:lnSpc>
                <a:spcPts val="5871"/>
              </a:lnSpc>
              <a:spcBef>
                <a:spcPct val="0"/>
              </a:spcBef>
            </a:pPr>
            <a:r>
              <a:rPr lang="en-US" sz="4893">
                <a:solidFill>
                  <a:srgbClr val="272626"/>
                </a:solidFill>
                <a:latin typeface="Comic Sans"/>
                <a:ea typeface="Comic Sans"/>
                <a:cs typeface="Comic Sans"/>
                <a:sym typeface="Comic Sans"/>
              </a:rPr>
              <a:t>- Assessment </a:t>
            </a:r>
          </a:p>
          <a:p>
            <a:pPr algn="l">
              <a:lnSpc>
                <a:spcPts val="5871"/>
              </a:lnSpc>
              <a:spcBef>
                <a:spcPct val="0"/>
              </a:spcBef>
            </a:pPr>
            <a:r>
              <a:rPr lang="en-US" sz="4893">
                <a:solidFill>
                  <a:srgbClr val="272626"/>
                </a:solidFill>
                <a:latin typeface="Comic Sans"/>
                <a:ea typeface="Comic Sans"/>
                <a:cs typeface="Comic Sans"/>
                <a:sym typeface="Comic Sans"/>
              </a:rPr>
              <a:t>- PE</a:t>
            </a:r>
          </a:p>
          <a:p>
            <a:pPr algn="l">
              <a:lnSpc>
                <a:spcPts val="5871"/>
              </a:lnSpc>
              <a:spcBef>
                <a:spcPct val="0"/>
              </a:spcBef>
            </a:pPr>
            <a:r>
              <a:rPr lang="en-US" sz="4893">
                <a:solidFill>
                  <a:srgbClr val="272626"/>
                </a:solidFill>
                <a:latin typeface="Comic Sans"/>
                <a:ea typeface="Comic Sans"/>
                <a:cs typeface="Comic Sans"/>
                <a:sym typeface="Comic Sans"/>
              </a:rPr>
              <a:t>- Behaviour </a:t>
            </a:r>
          </a:p>
          <a:p>
            <a:pPr algn="l">
              <a:lnSpc>
                <a:spcPts val="5871"/>
              </a:lnSpc>
              <a:spcBef>
                <a:spcPct val="0"/>
              </a:spcBef>
            </a:pPr>
            <a:r>
              <a:rPr lang="en-US" sz="4893">
                <a:solidFill>
                  <a:srgbClr val="272626"/>
                </a:solidFill>
                <a:latin typeface="Comic Sans"/>
                <a:ea typeface="Comic Sans"/>
                <a:cs typeface="Comic Sans"/>
                <a:sym typeface="Comic Sans"/>
              </a:rPr>
              <a:t>- Homework </a:t>
            </a:r>
          </a:p>
          <a:p>
            <a:pPr algn="l">
              <a:lnSpc>
                <a:spcPts val="5871"/>
              </a:lnSpc>
              <a:spcBef>
                <a:spcPct val="0"/>
              </a:spcBef>
            </a:pPr>
            <a:r>
              <a:rPr lang="en-US" sz="4893">
                <a:solidFill>
                  <a:srgbClr val="272626"/>
                </a:solidFill>
                <a:latin typeface="Comic Sans"/>
                <a:ea typeface="Comic Sans"/>
                <a:cs typeface="Comic Sans"/>
                <a:sym typeface="Comic Sans"/>
              </a:rPr>
              <a:t>-How can you help?</a:t>
            </a:r>
          </a:p>
          <a:p>
            <a:pPr algn="l">
              <a:lnSpc>
                <a:spcPts val="5871"/>
              </a:lnSpc>
              <a:spcBef>
                <a:spcPct val="0"/>
              </a:spcBef>
            </a:pPr>
            <a:r>
              <a:rPr lang="en-US" sz="4893">
                <a:solidFill>
                  <a:srgbClr val="272626"/>
                </a:solidFill>
                <a:latin typeface="Comic Sans"/>
                <a:ea typeface="Comic Sans"/>
                <a:cs typeface="Comic Sans"/>
                <a:sym typeface="Comic Sans"/>
              </a:rPr>
              <a:t>-Questions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2" name="Group 2"/>
          <p:cNvGrpSpPr/>
          <p:nvPr/>
        </p:nvGrpSpPr>
        <p:grpSpPr>
          <a:xfrm>
            <a:off x="4159662" y="864069"/>
            <a:ext cx="12848731" cy="8118486"/>
            <a:chOff x="0" y="0"/>
            <a:chExt cx="9825898" cy="6208505"/>
          </a:xfrm>
        </p:grpSpPr>
        <p:sp>
          <p:nvSpPr>
            <p:cNvPr id="3" name="Freeform 3"/>
            <p:cNvSpPr/>
            <p:nvPr/>
          </p:nvSpPr>
          <p:spPr>
            <a:xfrm>
              <a:off x="-4213" y="0"/>
              <a:ext cx="9830111" cy="6208505"/>
            </a:xfrm>
            <a:custGeom>
              <a:avLst/>
              <a:gdLst/>
              <a:ahLst/>
              <a:cxnLst/>
              <a:rect l="l" t="t" r="r" b="b"/>
              <a:pathLst>
                <a:path w="9830111" h="6208505">
                  <a:moveTo>
                    <a:pt x="278431" y="16918"/>
                  </a:moveTo>
                  <a:cubicBezTo>
                    <a:pt x="278431" y="16918"/>
                    <a:pt x="604014" y="12258"/>
                    <a:pt x="1045115" y="12454"/>
                  </a:cubicBezTo>
                  <a:cubicBezTo>
                    <a:pt x="7948380" y="12671"/>
                    <a:pt x="9556042" y="0"/>
                    <a:pt x="9556042" y="0"/>
                  </a:cubicBezTo>
                  <a:cubicBezTo>
                    <a:pt x="9623506" y="0"/>
                    <a:pt x="9699443" y="0"/>
                    <a:pt x="9778216" y="85073"/>
                  </a:cubicBezTo>
                  <a:cubicBezTo>
                    <a:pt x="9821194" y="131488"/>
                    <a:pt x="9822262" y="240224"/>
                    <a:pt x="9822667" y="320281"/>
                  </a:cubicBezTo>
                  <a:cubicBezTo>
                    <a:pt x="9822667" y="320281"/>
                    <a:pt x="9820963" y="4514343"/>
                    <a:pt x="9820963" y="5445921"/>
                  </a:cubicBezTo>
                  <a:cubicBezTo>
                    <a:pt x="9820963" y="5660080"/>
                    <a:pt x="9830111" y="5959259"/>
                    <a:pt x="9830111" y="5959259"/>
                  </a:cubicBezTo>
                  <a:cubicBezTo>
                    <a:pt x="9830111" y="6087927"/>
                    <a:pt x="9825941" y="6208505"/>
                    <a:pt x="9573103" y="6200371"/>
                  </a:cubicBezTo>
                  <a:cubicBezTo>
                    <a:pt x="9573103" y="6200371"/>
                    <a:pt x="9196631" y="6180072"/>
                    <a:pt x="8195607" y="6187671"/>
                  </a:cubicBezTo>
                  <a:cubicBezTo>
                    <a:pt x="2367023" y="6195805"/>
                    <a:pt x="304023" y="6208505"/>
                    <a:pt x="304023" y="6208505"/>
                  </a:cubicBezTo>
                  <a:cubicBezTo>
                    <a:pt x="132548" y="6208505"/>
                    <a:pt x="4213" y="6107436"/>
                    <a:pt x="8532" y="5904889"/>
                  </a:cubicBezTo>
                  <a:cubicBezTo>
                    <a:pt x="8532" y="5904889"/>
                    <a:pt x="9630" y="5406348"/>
                    <a:pt x="4815" y="1542525"/>
                  </a:cubicBezTo>
                  <a:cubicBezTo>
                    <a:pt x="0" y="663668"/>
                    <a:pt x="25592" y="330596"/>
                    <a:pt x="25592" y="330596"/>
                  </a:cubicBezTo>
                  <a:cubicBezTo>
                    <a:pt x="27224" y="150571"/>
                    <a:pt x="143504" y="16918"/>
                    <a:pt x="278431" y="16918"/>
                  </a:cubicBezTo>
                  <a:close/>
                </a:path>
              </a:pathLst>
            </a:custGeom>
            <a:solidFill>
              <a:srgbClr val="000000">
                <a:alpha val="0"/>
              </a:srgbClr>
            </a:solidFill>
          </p:spPr>
        </p:sp>
      </p:grpSp>
      <p:grpSp>
        <p:nvGrpSpPr>
          <p:cNvPr id="4" name="Group 4"/>
          <p:cNvGrpSpPr/>
          <p:nvPr/>
        </p:nvGrpSpPr>
        <p:grpSpPr>
          <a:xfrm>
            <a:off x="548659" y="732326"/>
            <a:ext cx="17187051" cy="9068387"/>
            <a:chOff x="0" y="0"/>
            <a:chExt cx="22916068" cy="12091182"/>
          </a:xfrm>
        </p:grpSpPr>
        <p:grpSp>
          <p:nvGrpSpPr>
            <p:cNvPr id="5" name="Group 5"/>
            <p:cNvGrpSpPr/>
            <p:nvPr/>
          </p:nvGrpSpPr>
          <p:grpSpPr>
            <a:xfrm>
              <a:off x="0" y="281638"/>
              <a:ext cx="22516274" cy="11809544"/>
              <a:chOff x="0" y="0"/>
              <a:chExt cx="13573778" cy="7119301"/>
            </a:xfrm>
          </p:grpSpPr>
          <p:sp>
            <p:nvSpPr>
              <p:cNvPr id="6" name="Freeform 6"/>
              <p:cNvSpPr/>
              <p:nvPr/>
            </p:nvSpPr>
            <p:spPr>
              <a:xfrm>
                <a:off x="-4213" y="0"/>
                <a:ext cx="13577990" cy="7119301"/>
              </a:xfrm>
              <a:custGeom>
                <a:avLst/>
                <a:gdLst/>
                <a:ahLst/>
                <a:cxnLst/>
                <a:rect l="l" t="t" r="r" b="b"/>
                <a:pathLst>
                  <a:path w="13577990" h="7119301">
                    <a:moveTo>
                      <a:pt x="278431" y="16918"/>
                    </a:moveTo>
                    <a:cubicBezTo>
                      <a:pt x="278431" y="16918"/>
                      <a:pt x="604014" y="12258"/>
                      <a:pt x="1111844" y="12454"/>
                    </a:cubicBezTo>
                    <a:cubicBezTo>
                      <a:pt x="11222221" y="12671"/>
                      <a:pt x="13303922" y="0"/>
                      <a:pt x="13303922" y="0"/>
                    </a:cubicBezTo>
                    <a:cubicBezTo>
                      <a:pt x="13371386" y="0"/>
                      <a:pt x="13447323" y="0"/>
                      <a:pt x="13526096" y="85073"/>
                    </a:cubicBezTo>
                    <a:cubicBezTo>
                      <a:pt x="13569073" y="131488"/>
                      <a:pt x="13570142" y="240224"/>
                      <a:pt x="13570548" y="320281"/>
                    </a:cubicBezTo>
                    <a:cubicBezTo>
                      <a:pt x="13570548" y="320281"/>
                      <a:pt x="13568842" y="5267918"/>
                      <a:pt x="13568842" y="6356717"/>
                    </a:cubicBezTo>
                    <a:cubicBezTo>
                      <a:pt x="13568842" y="6570876"/>
                      <a:pt x="13577991" y="6870054"/>
                      <a:pt x="13577991" y="6870054"/>
                    </a:cubicBezTo>
                    <a:cubicBezTo>
                      <a:pt x="13577991" y="6998723"/>
                      <a:pt x="13573822" y="7119301"/>
                      <a:pt x="13320983" y="7111167"/>
                    </a:cubicBezTo>
                    <a:cubicBezTo>
                      <a:pt x="13320983" y="7111167"/>
                      <a:pt x="12944511" y="7090868"/>
                      <a:pt x="11584304" y="7098467"/>
                    </a:cubicBezTo>
                    <a:cubicBezTo>
                      <a:pt x="3047883"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sp>
        </p:grpSp>
        <p:grpSp>
          <p:nvGrpSpPr>
            <p:cNvPr id="7" name="Group 7"/>
            <p:cNvGrpSpPr/>
            <p:nvPr/>
          </p:nvGrpSpPr>
          <p:grpSpPr>
            <a:xfrm>
              <a:off x="422642" y="0"/>
              <a:ext cx="22493426" cy="11727398"/>
              <a:chOff x="0" y="0"/>
              <a:chExt cx="13593197" cy="7087086"/>
            </a:xfrm>
          </p:grpSpPr>
          <p:sp>
            <p:nvSpPr>
              <p:cNvPr id="8" name="Freeform 8"/>
              <p:cNvSpPr/>
              <p:nvPr/>
            </p:nvSpPr>
            <p:spPr>
              <a:xfrm>
                <a:off x="-4213" y="0"/>
                <a:ext cx="13597411" cy="7087086"/>
              </a:xfrm>
              <a:custGeom>
                <a:avLst/>
                <a:gdLst/>
                <a:ahLst/>
                <a:cxnLst/>
                <a:rect l="l" t="t" r="r" b="b"/>
                <a:pathLst>
                  <a:path w="13597411" h="7087086">
                    <a:moveTo>
                      <a:pt x="278431" y="16918"/>
                    </a:moveTo>
                    <a:cubicBezTo>
                      <a:pt x="278431" y="16918"/>
                      <a:pt x="604014" y="12258"/>
                      <a:pt x="1112190" y="12454"/>
                    </a:cubicBezTo>
                    <a:cubicBezTo>
                      <a:pt x="11239185" y="12671"/>
                      <a:pt x="13323343" y="0"/>
                      <a:pt x="13323343" y="0"/>
                    </a:cubicBezTo>
                    <a:cubicBezTo>
                      <a:pt x="13390805" y="0"/>
                      <a:pt x="13466743" y="0"/>
                      <a:pt x="13545515" y="85073"/>
                    </a:cubicBezTo>
                    <a:cubicBezTo>
                      <a:pt x="13588494" y="131488"/>
                      <a:pt x="13589562" y="240224"/>
                      <a:pt x="13589967" y="320281"/>
                    </a:cubicBezTo>
                    <a:cubicBezTo>
                      <a:pt x="13589967" y="320281"/>
                      <a:pt x="13588263" y="5241263"/>
                      <a:pt x="13588263" y="6324502"/>
                    </a:cubicBezTo>
                    <a:cubicBezTo>
                      <a:pt x="13588263" y="6538661"/>
                      <a:pt x="13597411" y="6837839"/>
                      <a:pt x="13597411" y="6837839"/>
                    </a:cubicBezTo>
                    <a:cubicBezTo>
                      <a:pt x="13597411" y="6966508"/>
                      <a:pt x="13593241" y="7087086"/>
                      <a:pt x="13340404" y="7078952"/>
                    </a:cubicBezTo>
                    <a:cubicBezTo>
                      <a:pt x="13340404" y="7078952"/>
                      <a:pt x="12963930" y="7058653"/>
                      <a:pt x="11601862" y="7066252"/>
                    </a:cubicBezTo>
                    <a:cubicBezTo>
                      <a:pt x="3051411"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sp>
        </p:grpSp>
      </p:grpSp>
      <p:sp>
        <p:nvSpPr>
          <p:cNvPr id="9" name="Freeform 9"/>
          <p:cNvSpPr/>
          <p:nvPr/>
        </p:nvSpPr>
        <p:spPr>
          <a:xfrm>
            <a:off x="2545340" y="2131747"/>
            <a:ext cx="13197320" cy="7126553"/>
          </a:xfrm>
          <a:custGeom>
            <a:avLst/>
            <a:gdLst/>
            <a:ahLst/>
            <a:cxnLst/>
            <a:rect l="l" t="t" r="r" b="b"/>
            <a:pathLst>
              <a:path w="13197320" h="7126553">
                <a:moveTo>
                  <a:pt x="0" y="0"/>
                </a:moveTo>
                <a:lnTo>
                  <a:pt x="13197320" y="0"/>
                </a:lnTo>
                <a:lnTo>
                  <a:pt x="13197320" y="7126553"/>
                </a:lnTo>
                <a:lnTo>
                  <a:pt x="0" y="7126553"/>
                </a:lnTo>
                <a:lnTo>
                  <a:pt x="0" y="0"/>
                </a:lnTo>
                <a:close/>
              </a:path>
            </a:pathLst>
          </a:custGeom>
          <a:blipFill>
            <a:blip r:embed="rId2"/>
            <a:stretch>
              <a:fillRect/>
            </a:stretch>
          </a:blipFill>
        </p:spPr>
      </p:sp>
      <p:sp>
        <p:nvSpPr>
          <p:cNvPr id="10" name="TextBox 10"/>
          <p:cNvSpPr txBox="1"/>
          <p:nvPr/>
        </p:nvSpPr>
        <p:spPr>
          <a:xfrm>
            <a:off x="1282675" y="1038225"/>
            <a:ext cx="8482964" cy="1047750"/>
          </a:xfrm>
          <a:prstGeom prst="rect">
            <a:avLst/>
          </a:prstGeom>
        </p:spPr>
        <p:txBody>
          <a:bodyPr lIns="0" tIns="0" rIns="0" bIns="0" rtlCol="0" anchor="t">
            <a:spAutoFit/>
          </a:bodyPr>
          <a:lstStyle/>
          <a:p>
            <a:pPr algn="ctr">
              <a:lnSpc>
                <a:spcPts val="8399"/>
              </a:lnSpc>
            </a:pPr>
            <a:r>
              <a:rPr lang="en-US" sz="6999">
                <a:solidFill>
                  <a:srgbClr val="272626"/>
                </a:solidFill>
                <a:latin typeface="Comic Sans"/>
                <a:ea typeface="Comic Sans"/>
                <a:cs typeface="Comic Sans"/>
                <a:sym typeface="Comic Sans"/>
              </a:rPr>
              <a:t>Weekly Timetable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9ED"/>
        </a:solidFill>
        <a:effectLst/>
      </p:bgPr>
    </p:bg>
    <p:spTree>
      <p:nvGrpSpPr>
        <p:cNvPr id="1" name=""/>
        <p:cNvGrpSpPr/>
        <p:nvPr/>
      </p:nvGrpSpPr>
      <p:grpSpPr>
        <a:xfrm>
          <a:off x="0" y="0"/>
          <a:ext cx="0" cy="0"/>
          <a:chOff x="0" y="0"/>
          <a:chExt cx="0" cy="0"/>
        </a:xfrm>
      </p:grpSpPr>
      <p:sp>
        <p:nvSpPr>
          <p:cNvPr id="2" name="Freeform 2"/>
          <p:cNvSpPr/>
          <p:nvPr/>
        </p:nvSpPr>
        <p:spPr>
          <a:xfrm rot="835503">
            <a:off x="-352745" y="-97672"/>
            <a:ext cx="3415912" cy="3260644"/>
          </a:xfrm>
          <a:custGeom>
            <a:avLst/>
            <a:gdLst/>
            <a:ahLst/>
            <a:cxnLst/>
            <a:rect l="l" t="t" r="r" b="b"/>
            <a:pathLst>
              <a:path w="3415912" h="3260644">
                <a:moveTo>
                  <a:pt x="0" y="0"/>
                </a:moveTo>
                <a:lnTo>
                  <a:pt x="3415912" y="0"/>
                </a:lnTo>
                <a:lnTo>
                  <a:pt x="3415912" y="3260644"/>
                </a:lnTo>
                <a:lnTo>
                  <a:pt x="0" y="32606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1131074">
            <a:off x="16230173" y="-686095"/>
            <a:ext cx="3772754" cy="8266990"/>
          </a:xfrm>
          <a:custGeom>
            <a:avLst/>
            <a:gdLst/>
            <a:ahLst/>
            <a:cxnLst/>
            <a:rect l="l" t="t" r="r" b="b"/>
            <a:pathLst>
              <a:path w="3772754" h="8266990">
                <a:moveTo>
                  <a:pt x="0" y="0"/>
                </a:moveTo>
                <a:lnTo>
                  <a:pt x="3772754" y="0"/>
                </a:lnTo>
                <a:lnTo>
                  <a:pt x="3772754" y="8266991"/>
                </a:lnTo>
                <a:lnTo>
                  <a:pt x="0" y="826699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755739">
            <a:off x="16188702" y="6886618"/>
            <a:ext cx="3484672" cy="3582373"/>
          </a:xfrm>
          <a:custGeom>
            <a:avLst/>
            <a:gdLst/>
            <a:ahLst/>
            <a:cxnLst/>
            <a:rect l="l" t="t" r="r" b="b"/>
            <a:pathLst>
              <a:path w="3484672" h="3582373">
                <a:moveTo>
                  <a:pt x="0" y="0"/>
                </a:moveTo>
                <a:lnTo>
                  <a:pt x="3484672" y="0"/>
                </a:lnTo>
                <a:lnTo>
                  <a:pt x="3484672" y="3582373"/>
                </a:lnTo>
                <a:lnTo>
                  <a:pt x="0" y="35823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2169688">
            <a:off x="493254" y="3722590"/>
            <a:ext cx="1750852" cy="922554"/>
          </a:xfrm>
          <a:custGeom>
            <a:avLst/>
            <a:gdLst/>
            <a:ahLst/>
            <a:cxnLst/>
            <a:rect l="l" t="t" r="r" b="b"/>
            <a:pathLst>
              <a:path w="1750852" h="922554">
                <a:moveTo>
                  <a:pt x="0" y="0"/>
                </a:moveTo>
                <a:lnTo>
                  <a:pt x="1750853" y="0"/>
                </a:lnTo>
                <a:lnTo>
                  <a:pt x="1750853" y="922554"/>
                </a:lnTo>
                <a:lnTo>
                  <a:pt x="0" y="92255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rot="-1361682">
            <a:off x="-2036897" y="5069565"/>
            <a:ext cx="4495277" cy="5986446"/>
          </a:xfrm>
          <a:custGeom>
            <a:avLst/>
            <a:gdLst/>
            <a:ahLst/>
            <a:cxnLst/>
            <a:rect l="l" t="t" r="r" b="b"/>
            <a:pathLst>
              <a:path w="4495277" h="5986446">
                <a:moveTo>
                  <a:pt x="0" y="0"/>
                </a:moveTo>
                <a:lnTo>
                  <a:pt x="4495277" y="0"/>
                </a:lnTo>
                <a:lnTo>
                  <a:pt x="4495277" y="5986446"/>
                </a:lnTo>
                <a:lnTo>
                  <a:pt x="0" y="598644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rot="-7600926">
            <a:off x="16119247" y="6727492"/>
            <a:ext cx="649589" cy="1345737"/>
          </a:xfrm>
          <a:custGeom>
            <a:avLst/>
            <a:gdLst/>
            <a:ahLst/>
            <a:cxnLst/>
            <a:rect l="l" t="t" r="r" b="b"/>
            <a:pathLst>
              <a:path w="649589" h="1345737">
                <a:moveTo>
                  <a:pt x="0" y="0"/>
                </a:moveTo>
                <a:lnTo>
                  <a:pt x="649589" y="0"/>
                </a:lnTo>
                <a:lnTo>
                  <a:pt x="649589" y="1345737"/>
                </a:lnTo>
                <a:lnTo>
                  <a:pt x="0" y="134573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rot="2334778">
            <a:off x="1608398" y="8572405"/>
            <a:ext cx="2173525" cy="711335"/>
          </a:xfrm>
          <a:custGeom>
            <a:avLst/>
            <a:gdLst/>
            <a:ahLst/>
            <a:cxnLst/>
            <a:rect l="l" t="t" r="r" b="b"/>
            <a:pathLst>
              <a:path w="2173525" h="711335">
                <a:moveTo>
                  <a:pt x="0" y="0"/>
                </a:moveTo>
                <a:lnTo>
                  <a:pt x="2173525" y="0"/>
                </a:lnTo>
                <a:lnTo>
                  <a:pt x="2173525" y="711335"/>
                </a:lnTo>
                <a:lnTo>
                  <a:pt x="0" y="711335"/>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rot="-9925695">
            <a:off x="-1076008" y="930800"/>
            <a:ext cx="2931449" cy="2931449"/>
          </a:xfrm>
          <a:custGeom>
            <a:avLst/>
            <a:gdLst/>
            <a:ahLst/>
            <a:cxnLst/>
            <a:rect l="l" t="t" r="r" b="b"/>
            <a:pathLst>
              <a:path w="2931449" h="2931449">
                <a:moveTo>
                  <a:pt x="0" y="0"/>
                </a:moveTo>
                <a:lnTo>
                  <a:pt x="2931449" y="0"/>
                </a:lnTo>
                <a:lnTo>
                  <a:pt x="2931449" y="2931450"/>
                </a:lnTo>
                <a:lnTo>
                  <a:pt x="0" y="293145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rot="-8787215">
            <a:off x="16414865" y="3158663"/>
            <a:ext cx="793059" cy="3665400"/>
          </a:xfrm>
          <a:custGeom>
            <a:avLst/>
            <a:gdLst/>
            <a:ahLst/>
            <a:cxnLst/>
            <a:rect l="l" t="t" r="r" b="b"/>
            <a:pathLst>
              <a:path w="793059" h="3665400">
                <a:moveTo>
                  <a:pt x="0" y="0"/>
                </a:moveTo>
                <a:lnTo>
                  <a:pt x="793059" y="0"/>
                </a:lnTo>
                <a:lnTo>
                  <a:pt x="793059" y="3665400"/>
                </a:lnTo>
                <a:lnTo>
                  <a:pt x="0" y="3665400"/>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a:off x="0" y="2069451"/>
            <a:ext cx="17931038" cy="6858622"/>
          </a:xfrm>
          <a:custGeom>
            <a:avLst/>
            <a:gdLst/>
            <a:ahLst/>
            <a:cxnLst/>
            <a:rect l="l" t="t" r="r" b="b"/>
            <a:pathLst>
              <a:path w="17931038" h="6858622">
                <a:moveTo>
                  <a:pt x="0" y="0"/>
                </a:moveTo>
                <a:lnTo>
                  <a:pt x="17931038" y="0"/>
                </a:lnTo>
                <a:lnTo>
                  <a:pt x="17931038" y="6858622"/>
                </a:lnTo>
                <a:lnTo>
                  <a:pt x="0" y="6858622"/>
                </a:lnTo>
                <a:lnTo>
                  <a:pt x="0" y="0"/>
                </a:lnTo>
                <a:close/>
              </a:path>
            </a:pathLst>
          </a:custGeom>
          <a:blipFill>
            <a:blip r:embed="rId20"/>
            <a:stretch>
              <a:fillRect/>
            </a:stretch>
          </a:blipFill>
        </p:spPr>
      </p:sp>
      <p:sp>
        <p:nvSpPr>
          <p:cNvPr id="12" name="TextBox 12"/>
          <p:cNvSpPr txBox="1"/>
          <p:nvPr/>
        </p:nvSpPr>
        <p:spPr>
          <a:xfrm>
            <a:off x="519826" y="90071"/>
            <a:ext cx="16739474" cy="1047750"/>
          </a:xfrm>
          <a:prstGeom prst="rect">
            <a:avLst/>
          </a:prstGeom>
        </p:spPr>
        <p:txBody>
          <a:bodyPr lIns="0" tIns="0" rIns="0" bIns="0" rtlCol="0" anchor="t">
            <a:spAutoFit/>
          </a:bodyPr>
          <a:lstStyle/>
          <a:p>
            <a:pPr algn="ctr">
              <a:lnSpc>
                <a:spcPts val="8399"/>
              </a:lnSpc>
              <a:spcBef>
                <a:spcPct val="0"/>
              </a:spcBef>
            </a:pPr>
            <a:r>
              <a:rPr lang="en-US" sz="6999">
                <a:solidFill>
                  <a:srgbClr val="000000"/>
                </a:solidFill>
                <a:latin typeface="Comic Sans"/>
                <a:ea typeface="Comic Sans"/>
                <a:cs typeface="Comic Sans"/>
                <a:sym typeface="Comic Sans"/>
              </a:rPr>
              <a:t>What is your child learning in this term?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D7E5"/>
        </a:solidFill>
        <a:effectLst/>
      </p:bgPr>
    </p:bg>
    <p:spTree>
      <p:nvGrpSpPr>
        <p:cNvPr id="1" name=""/>
        <p:cNvGrpSpPr/>
        <p:nvPr/>
      </p:nvGrpSpPr>
      <p:grpSpPr>
        <a:xfrm>
          <a:off x="0" y="0"/>
          <a:ext cx="0" cy="0"/>
          <a:chOff x="0" y="0"/>
          <a:chExt cx="0" cy="0"/>
        </a:xfrm>
      </p:grpSpPr>
      <p:sp>
        <p:nvSpPr>
          <p:cNvPr id="2" name="Freeform 2"/>
          <p:cNvSpPr/>
          <p:nvPr/>
        </p:nvSpPr>
        <p:spPr>
          <a:xfrm>
            <a:off x="2267045" y="284776"/>
            <a:ext cx="14539313" cy="9717449"/>
          </a:xfrm>
          <a:custGeom>
            <a:avLst/>
            <a:gdLst/>
            <a:ahLst/>
            <a:cxnLst/>
            <a:rect l="l" t="t" r="r" b="b"/>
            <a:pathLst>
              <a:path w="14539313" h="9717449">
                <a:moveTo>
                  <a:pt x="0" y="0"/>
                </a:moveTo>
                <a:lnTo>
                  <a:pt x="14539313" y="0"/>
                </a:lnTo>
                <a:lnTo>
                  <a:pt x="14539313" y="9717448"/>
                </a:lnTo>
                <a:lnTo>
                  <a:pt x="0" y="9717448"/>
                </a:lnTo>
                <a:lnTo>
                  <a:pt x="0" y="0"/>
                </a:lnTo>
                <a:close/>
              </a:path>
            </a:pathLst>
          </a:custGeom>
          <a:blipFill>
            <a:blip r:embed="rId2"/>
            <a:stretch>
              <a:fillRect t="-2554" b="-2554"/>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9EBA1"/>
        </a:solidFill>
        <a:effectLst/>
      </p:bgPr>
    </p:bg>
    <p:spTree>
      <p:nvGrpSpPr>
        <p:cNvPr id="1" name=""/>
        <p:cNvGrpSpPr/>
        <p:nvPr/>
      </p:nvGrpSpPr>
      <p:grpSpPr>
        <a:xfrm>
          <a:off x="0" y="0"/>
          <a:ext cx="0" cy="0"/>
          <a:chOff x="0" y="0"/>
          <a:chExt cx="0" cy="0"/>
        </a:xfrm>
      </p:grpSpPr>
      <p:grpSp>
        <p:nvGrpSpPr>
          <p:cNvPr id="2" name="Group 2"/>
          <p:cNvGrpSpPr/>
          <p:nvPr/>
        </p:nvGrpSpPr>
        <p:grpSpPr>
          <a:xfrm>
            <a:off x="923270" y="1028700"/>
            <a:ext cx="16441461" cy="8361330"/>
            <a:chOff x="0" y="0"/>
            <a:chExt cx="3739902" cy="1901933"/>
          </a:xfrm>
        </p:grpSpPr>
        <p:sp>
          <p:nvSpPr>
            <p:cNvPr id="3" name="Freeform 3"/>
            <p:cNvSpPr/>
            <p:nvPr/>
          </p:nvSpPr>
          <p:spPr>
            <a:xfrm>
              <a:off x="0" y="-1270"/>
              <a:ext cx="3741172" cy="1900662"/>
            </a:xfrm>
            <a:custGeom>
              <a:avLst/>
              <a:gdLst/>
              <a:ahLst/>
              <a:cxnLst/>
              <a:rect l="l" t="t" r="r" b="b"/>
              <a:pathLst>
                <a:path w="3741172" h="1900662">
                  <a:moveTo>
                    <a:pt x="3729742" y="27940"/>
                  </a:moveTo>
                  <a:cubicBezTo>
                    <a:pt x="3720852" y="24130"/>
                    <a:pt x="3711962" y="21590"/>
                    <a:pt x="3703072" y="21590"/>
                  </a:cubicBezTo>
                  <a:cubicBezTo>
                    <a:pt x="3676402" y="20320"/>
                    <a:pt x="3621116" y="20320"/>
                    <a:pt x="3560042" y="17780"/>
                  </a:cubicBezTo>
                  <a:cubicBezTo>
                    <a:pt x="3420444" y="12700"/>
                    <a:pt x="3283754" y="6350"/>
                    <a:pt x="3144156" y="3810"/>
                  </a:cubicBezTo>
                  <a:cubicBezTo>
                    <a:pt x="3030733" y="1270"/>
                    <a:pt x="2920218" y="3810"/>
                    <a:pt x="2806795" y="2540"/>
                  </a:cubicBezTo>
                  <a:cubicBezTo>
                    <a:pt x="2757354" y="2540"/>
                    <a:pt x="2707913" y="0"/>
                    <a:pt x="2658472" y="2540"/>
                  </a:cubicBezTo>
                  <a:cubicBezTo>
                    <a:pt x="2539232" y="10160"/>
                    <a:pt x="2419992" y="11430"/>
                    <a:pt x="2297844" y="8890"/>
                  </a:cubicBezTo>
                  <a:cubicBezTo>
                    <a:pt x="2236770" y="7620"/>
                    <a:pt x="2175696" y="7620"/>
                    <a:pt x="2114622" y="7620"/>
                  </a:cubicBezTo>
                  <a:cubicBezTo>
                    <a:pt x="2004107" y="7620"/>
                    <a:pt x="1893592" y="7620"/>
                    <a:pt x="1783077" y="6350"/>
                  </a:cubicBezTo>
                  <a:cubicBezTo>
                    <a:pt x="1666745" y="5080"/>
                    <a:pt x="520879" y="2540"/>
                    <a:pt x="407456" y="1270"/>
                  </a:cubicBezTo>
                  <a:cubicBezTo>
                    <a:pt x="314390" y="0"/>
                    <a:pt x="224233" y="1270"/>
                    <a:pt x="131168" y="1270"/>
                  </a:cubicBezTo>
                  <a:cubicBezTo>
                    <a:pt x="67186" y="1270"/>
                    <a:pt x="33020" y="3810"/>
                    <a:pt x="5080" y="5080"/>
                  </a:cubicBezTo>
                  <a:cubicBezTo>
                    <a:pt x="3810" y="5080"/>
                    <a:pt x="2540" y="7620"/>
                    <a:pt x="0" y="8890"/>
                  </a:cubicBezTo>
                  <a:cubicBezTo>
                    <a:pt x="1270" y="21590"/>
                    <a:pt x="3810" y="34290"/>
                    <a:pt x="5080" y="46990"/>
                  </a:cubicBezTo>
                  <a:cubicBezTo>
                    <a:pt x="15240" y="124476"/>
                    <a:pt x="16510" y="205692"/>
                    <a:pt x="17780" y="285483"/>
                  </a:cubicBezTo>
                  <a:cubicBezTo>
                    <a:pt x="19050" y="366700"/>
                    <a:pt x="17780" y="447916"/>
                    <a:pt x="16510" y="530557"/>
                  </a:cubicBezTo>
                  <a:cubicBezTo>
                    <a:pt x="15240" y="614622"/>
                    <a:pt x="2540" y="1496601"/>
                    <a:pt x="2540" y="1580667"/>
                  </a:cubicBezTo>
                  <a:cubicBezTo>
                    <a:pt x="2540" y="1663308"/>
                    <a:pt x="1270" y="1745949"/>
                    <a:pt x="0" y="1828590"/>
                  </a:cubicBezTo>
                  <a:cubicBezTo>
                    <a:pt x="0" y="1846052"/>
                    <a:pt x="3810" y="1856212"/>
                    <a:pt x="15240" y="1861293"/>
                  </a:cubicBezTo>
                  <a:cubicBezTo>
                    <a:pt x="22860" y="1865102"/>
                    <a:pt x="31750" y="1867643"/>
                    <a:pt x="40640" y="1868912"/>
                  </a:cubicBezTo>
                  <a:cubicBezTo>
                    <a:pt x="128260" y="1873993"/>
                    <a:pt x="238775" y="1877802"/>
                    <a:pt x="349290" y="1882882"/>
                  </a:cubicBezTo>
                  <a:cubicBezTo>
                    <a:pt x="410364" y="1885422"/>
                    <a:pt x="471438" y="1890502"/>
                    <a:pt x="532512" y="1891772"/>
                  </a:cubicBezTo>
                  <a:cubicBezTo>
                    <a:pt x="634302" y="1894312"/>
                    <a:pt x="1768535" y="1895582"/>
                    <a:pt x="1870325" y="1896852"/>
                  </a:cubicBezTo>
                  <a:cubicBezTo>
                    <a:pt x="1884867" y="1896852"/>
                    <a:pt x="1899408" y="1896852"/>
                    <a:pt x="1913950" y="1896852"/>
                  </a:cubicBezTo>
                  <a:cubicBezTo>
                    <a:pt x="1983748" y="1896852"/>
                    <a:pt x="2056456" y="1895582"/>
                    <a:pt x="2126255" y="1895582"/>
                  </a:cubicBezTo>
                  <a:cubicBezTo>
                    <a:pt x="2207687" y="1895582"/>
                    <a:pt x="2286210" y="1896852"/>
                    <a:pt x="2367643" y="1896852"/>
                  </a:cubicBezTo>
                  <a:cubicBezTo>
                    <a:pt x="2486883" y="1896852"/>
                    <a:pt x="2609031" y="1896852"/>
                    <a:pt x="2728271" y="1896852"/>
                  </a:cubicBezTo>
                  <a:cubicBezTo>
                    <a:pt x="2838785" y="1896852"/>
                    <a:pt x="2949301" y="1898122"/>
                    <a:pt x="3059816" y="1899393"/>
                  </a:cubicBezTo>
                  <a:cubicBezTo>
                    <a:pt x="3109257" y="1899393"/>
                    <a:pt x="3161606" y="1900662"/>
                    <a:pt x="3211047" y="1900662"/>
                  </a:cubicBezTo>
                  <a:cubicBezTo>
                    <a:pt x="3371003" y="1899393"/>
                    <a:pt x="3528050" y="1893043"/>
                    <a:pt x="3680211" y="1893043"/>
                  </a:cubicBezTo>
                  <a:cubicBezTo>
                    <a:pt x="3684022" y="1893043"/>
                    <a:pt x="3689102" y="1890502"/>
                    <a:pt x="3692911" y="1887962"/>
                  </a:cubicBezTo>
                  <a:cubicBezTo>
                    <a:pt x="3697992" y="1884152"/>
                    <a:pt x="3700531" y="1877802"/>
                    <a:pt x="3703072" y="1875262"/>
                  </a:cubicBezTo>
                  <a:cubicBezTo>
                    <a:pt x="3704342" y="1818615"/>
                    <a:pt x="3705611" y="1758772"/>
                    <a:pt x="3706881" y="1698929"/>
                  </a:cubicBezTo>
                  <a:cubicBezTo>
                    <a:pt x="3708152" y="1606314"/>
                    <a:pt x="3718311" y="717211"/>
                    <a:pt x="3719581" y="624596"/>
                  </a:cubicBezTo>
                  <a:cubicBezTo>
                    <a:pt x="3719581" y="569027"/>
                    <a:pt x="3720852" y="513458"/>
                    <a:pt x="3722122" y="457890"/>
                  </a:cubicBezTo>
                  <a:cubicBezTo>
                    <a:pt x="3723392" y="398046"/>
                    <a:pt x="3724661" y="338203"/>
                    <a:pt x="3727202" y="278359"/>
                  </a:cubicBezTo>
                  <a:cubicBezTo>
                    <a:pt x="3728472" y="242738"/>
                    <a:pt x="3728472" y="205692"/>
                    <a:pt x="3733552" y="170071"/>
                  </a:cubicBezTo>
                  <a:cubicBezTo>
                    <a:pt x="3738631" y="127326"/>
                    <a:pt x="3741172" y="86005"/>
                    <a:pt x="3739902" y="44450"/>
                  </a:cubicBezTo>
                  <a:cubicBezTo>
                    <a:pt x="3739902" y="38100"/>
                    <a:pt x="3736092" y="30480"/>
                    <a:pt x="3729742" y="27940"/>
                  </a:cubicBezTo>
                  <a:close/>
                </a:path>
              </a:pathLst>
            </a:custGeom>
            <a:solidFill>
              <a:srgbClr val="FFF9ED"/>
            </a:solidFill>
          </p:spPr>
        </p:sp>
      </p:grpSp>
      <p:sp>
        <p:nvSpPr>
          <p:cNvPr id="4" name="Freeform 4"/>
          <p:cNvSpPr/>
          <p:nvPr/>
        </p:nvSpPr>
        <p:spPr>
          <a:xfrm>
            <a:off x="1388302" y="198850"/>
            <a:ext cx="2402117" cy="1491070"/>
          </a:xfrm>
          <a:custGeom>
            <a:avLst/>
            <a:gdLst/>
            <a:ahLst/>
            <a:cxnLst/>
            <a:rect l="l" t="t" r="r" b="b"/>
            <a:pathLst>
              <a:path w="2402117" h="1491070">
                <a:moveTo>
                  <a:pt x="0" y="0"/>
                </a:moveTo>
                <a:lnTo>
                  <a:pt x="2402117" y="0"/>
                </a:lnTo>
                <a:lnTo>
                  <a:pt x="2402117" y="1491070"/>
                </a:lnTo>
                <a:lnTo>
                  <a:pt x="0" y="14910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1837182">
            <a:off x="14742592" y="8133903"/>
            <a:ext cx="3508956" cy="1103726"/>
          </a:xfrm>
          <a:custGeom>
            <a:avLst/>
            <a:gdLst/>
            <a:ahLst/>
            <a:cxnLst/>
            <a:rect l="l" t="t" r="r" b="b"/>
            <a:pathLst>
              <a:path w="3508956" h="1103726">
                <a:moveTo>
                  <a:pt x="0" y="0"/>
                </a:moveTo>
                <a:lnTo>
                  <a:pt x="3508956" y="0"/>
                </a:lnTo>
                <a:lnTo>
                  <a:pt x="3508956" y="1103727"/>
                </a:lnTo>
                <a:lnTo>
                  <a:pt x="0" y="11037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1028700" y="1893956"/>
            <a:ext cx="15816075" cy="6405510"/>
          </a:xfrm>
          <a:custGeom>
            <a:avLst/>
            <a:gdLst/>
            <a:ahLst/>
            <a:cxnLst/>
            <a:rect l="l" t="t" r="r" b="b"/>
            <a:pathLst>
              <a:path w="15816075" h="6405510">
                <a:moveTo>
                  <a:pt x="0" y="0"/>
                </a:moveTo>
                <a:lnTo>
                  <a:pt x="15816075" y="0"/>
                </a:lnTo>
                <a:lnTo>
                  <a:pt x="15816075" y="6405511"/>
                </a:lnTo>
                <a:lnTo>
                  <a:pt x="0" y="6405511"/>
                </a:lnTo>
                <a:lnTo>
                  <a:pt x="0" y="0"/>
                </a:lnTo>
                <a:close/>
              </a:path>
            </a:pathLst>
          </a:custGeom>
          <a:blipFill>
            <a:blip r:embed="rId6"/>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sp>
        <p:nvSpPr>
          <p:cNvPr id="2" name="Freeform 2"/>
          <p:cNvSpPr/>
          <p:nvPr/>
        </p:nvSpPr>
        <p:spPr>
          <a:xfrm>
            <a:off x="7850855" y="862685"/>
            <a:ext cx="8445926" cy="8062020"/>
          </a:xfrm>
          <a:custGeom>
            <a:avLst/>
            <a:gdLst/>
            <a:ahLst/>
            <a:cxnLst/>
            <a:rect l="l" t="t" r="r" b="b"/>
            <a:pathLst>
              <a:path w="8445926" h="8062020">
                <a:moveTo>
                  <a:pt x="0" y="0"/>
                </a:moveTo>
                <a:lnTo>
                  <a:pt x="8445926" y="0"/>
                </a:lnTo>
                <a:lnTo>
                  <a:pt x="8445926" y="8062020"/>
                </a:lnTo>
                <a:lnTo>
                  <a:pt x="0" y="80620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571667" y="862685"/>
            <a:ext cx="8445926" cy="8062020"/>
          </a:xfrm>
          <a:custGeom>
            <a:avLst/>
            <a:gdLst/>
            <a:ahLst/>
            <a:cxnLst/>
            <a:rect l="l" t="t" r="r" b="b"/>
            <a:pathLst>
              <a:path w="8445926" h="8062020">
                <a:moveTo>
                  <a:pt x="0" y="0"/>
                </a:moveTo>
                <a:lnTo>
                  <a:pt x="8445926" y="0"/>
                </a:lnTo>
                <a:lnTo>
                  <a:pt x="8445926" y="8062020"/>
                </a:lnTo>
                <a:lnTo>
                  <a:pt x="0" y="80620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4287278" y="7500964"/>
            <a:ext cx="2734793" cy="2373952"/>
          </a:xfrm>
          <a:custGeom>
            <a:avLst/>
            <a:gdLst/>
            <a:ahLst/>
            <a:cxnLst/>
            <a:rect l="l" t="t" r="r" b="b"/>
            <a:pathLst>
              <a:path w="2734793" h="2373952">
                <a:moveTo>
                  <a:pt x="0" y="0"/>
                </a:moveTo>
                <a:lnTo>
                  <a:pt x="2734793" y="0"/>
                </a:lnTo>
                <a:lnTo>
                  <a:pt x="2734793" y="2373952"/>
                </a:lnTo>
                <a:lnTo>
                  <a:pt x="0" y="237395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Freeform 5"/>
          <p:cNvSpPr/>
          <p:nvPr/>
        </p:nvSpPr>
        <p:spPr>
          <a:xfrm>
            <a:off x="3419387" y="1991084"/>
            <a:ext cx="12235288" cy="8014114"/>
          </a:xfrm>
          <a:custGeom>
            <a:avLst/>
            <a:gdLst/>
            <a:ahLst/>
            <a:cxnLst/>
            <a:rect l="l" t="t" r="r" b="b"/>
            <a:pathLst>
              <a:path w="12235288" h="8014114">
                <a:moveTo>
                  <a:pt x="0" y="0"/>
                </a:moveTo>
                <a:lnTo>
                  <a:pt x="12235287" y="0"/>
                </a:lnTo>
                <a:lnTo>
                  <a:pt x="12235287" y="8014113"/>
                </a:lnTo>
                <a:lnTo>
                  <a:pt x="0" y="8014113"/>
                </a:lnTo>
                <a:lnTo>
                  <a:pt x="0" y="0"/>
                </a:lnTo>
                <a:close/>
              </a:path>
            </a:pathLst>
          </a:custGeom>
          <a:blipFill>
            <a:blip r:embed="rId6"/>
            <a:stretch>
              <a:fillRect/>
            </a:stretch>
          </a:blipFill>
        </p:spPr>
      </p:sp>
      <p:sp>
        <p:nvSpPr>
          <p:cNvPr id="6" name="TextBox 6"/>
          <p:cNvSpPr txBox="1"/>
          <p:nvPr/>
        </p:nvSpPr>
        <p:spPr>
          <a:xfrm>
            <a:off x="1391377" y="1019175"/>
            <a:ext cx="8445926"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Topic Web for the term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2" name="Group 2"/>
          <p:cNvGrpSpPr/>
          <p:nvPr/>
        </p:nvGrpSpPr>
        <p:grpSpPr>
          <a:xfrm>
            <a:off x="531241" y="2408780"/>
            <a:ext cx="13098704" cy="7427880"/>
            <a:chOff x="0" y="0"/>
            <a:chExt cx="2979532" cy="1689603"/>
          </a:xfrm>
        </p:grpSpPr>
        <p:sp>
          <p:nvSpPr>
            <p:cNvPr id="3" name="Freeform 3"/>
            <p:cNvSpPr/>
            <p:nvPr/>
          </p:nvSpPr>
          <p:spPr>
            <a:xfrm>
              <a:off x="0" y="-1270"/>
              <a:ext cx="2980802" cy="1688333"/>
            </a:xfrm>
            <a:custGeom>
              <a:avLst/>
              <a:gdLst/>
              <a:ahLst/>
              <a:cxnLst/>
              <a:rect l="l" t="t" r="r" b="b"/>
              <a:pathLst>
                <a:path w="2980802" h="1688333">
                  <a:moveTo>
                    <a:pt x="2969372" y="27940"/>
                  </a:moveTo>
                  <a:cubicBezTo>
                    <a:pt x="2960482" y="24130"/>
                    <a:pt x="2951593" y="21590"/>
                    <a:pt x="2942702" y="21590"/>
                  </a:cubicBezTo>
                  <a:cubicBezTo>
                    <a:pt x="2916032" y="20320"/>
                    <a:pt x="2871903" y="20320"/>
                    <a:pt x="2823673" y="17780"/>
                  </a:cubicBezTo>
                  <a:cubicBezTo>
                    <a:pt x="2713431" y="12700"/>
                    <a:pt x="2605486" y="6350"/>
                    <a:pt x="2495244" y="3810"/>
                  </a:cubicBezTo>
                  <a:cubicBezTo>
                    <a:pt x="2405673" y="1270"/>
                    <a:pt x="2318399" y="3810"/>
                    <a:pt x="2228827" y="2540"/>
                  </a:cubicBezTo>
                  <a:cubicBezTo>
                    <a:pt x="2189783" y="2540"/>
                    <a:pt x="2150739" y="0"/>
                    <a:pt x="2111695" y="2540"/>
                  </a:cubicBezTo>
                  <a:cubicBezTo>
                    <a:pt x="2017531" y="10160"/>
                    <a:pt x="1923366" y="11430"/>
                    <a:pt x="1826905" y="8890"/>
                  </a:cubicBezTo>
                  <a:cubicBezTo>
                    <a:pt x="1778674" y="7620"/>
                    <a:pt x="1730443" y="7620"/>
                    <a:pt x="1682213" y="7620"/>
                  </a:cubicBezTo>
                  <a:cubicBezTo>
                    <a:pt x="1594938" y="7620"/>
                    <a:pt x="1507663" y="7620"/>
                    <a:pt x="1420389" y="6350"/>
                  </a:cubicBezTo>
                  <a:cubicBezTo>
                    <a:pt x="1328521" y="5080"/>
                    <a:pt x="423621" y="2540"/>
                    <a:pt x="334050" y="1270"/>
                  </a:cubicBezTo>
                  <a:cubicBezTo>
                    <a:pt x="260555" y="0"/>
                    <a:pt x="189358" y="1270"/>
                    <a:pt x="115863" y="1270"/>
                  </a:cubicBezTo>
                  <a:cubicBezTo>
                    <a:pt x="65336" y="1270"/>
                    <a:pt x="33020" y="3810"/>
                    <a:pt x="5080" y="5080"/>
                  </a:cubicBezTo>
                  <a:cubicBezTo>
                    <a:pt x="3810" y="5080"/>
                    <a:pt x="2540" y="7620"/>
                    <a:pt x="0" y="8890"/>
                  </a:cubicBezTo>
                  <a:cubicBezTo>
                    <a:pt x="1270" y="21590"/>
                    <a:pt x="3810" y="34290"/>
                    <a:pt x="5080" y="46990"/>
                  </a:cubicBezTo>
                  <a:cubicBezTo>
                    <a:pt x="15240" y="117455"/>
                    <a:pt x="16510" y="188936"/>
                    <a:pt x="17780" y="259164"/>
                  </a:cubicBezTo>
                  <a:cubicBezTo>
                    <a:pt x="19050" y="330645"/>
                    <a:pt x="17780" y="402126"/>
                    <a:pt x="16510" y="474862"/>
                  </a:cubicBezTo>
                  <a:cubicBezTo>
                    <a:pt x="15240" y="548851"/>
                    <a:pt x="2540" y="1325115"/>
                    <a:pt x="2540" y="1399104"/>
                  </a:cubicBezTo>
                  <a:cubicBezTo>
                    <a:pt x="2540" y="1471840"/>
                    <a:pt x="1270" y="1544575"/>
                    <a:pt x="0" y="1617311"/>
                  </a:cubicBezTo>
                  <a:cubicBezTo>
                    <a:pt x="0" y="1633723"/>
                    <a:pt x="3810" y="1643883"/>
                    <a:pt x="15240" y="1648963"/>
                  </a:cubicBezTo>
                  <a:cubicBezTo>
                    <a:pt x="22860" y="1652773"/>
                    <a:pt x="31750" y="1655313"/>
                    <a:pt x="40640" y="1656583"/>
                  </a:cubicBezTo>
                  <a:cubicBezTo>
                    <a:pt x="113566" y="1661663"/>
                    <a:pt x="200841" y="1665473"/>
                    <a:pt x="288116" y="1670553"/>
                  </a:cubicBezTo>
                  <a:cubicBezTo>
                    <a:pt x="336346" y="1673093"/>
                    <a:pt x="384577" y="1678173"/>
                    <a:pt x="432808" y="1679443"/>
                  </a:cubicBezTo>
                  <a:cubicBezTo>
                    <a:pt x="513192" y="1681983"/>
                    <a:pt x="1408905" y="1683253"/>
                    <a:pt x="1489290" y="1684523"/>
                  </a:cubicBezTo>
                  <a:cubicBezTo>
                    <a:pt x="1500773" y="1684523"/>
                    <a:pt x="1512257" y="1684523"/>
                    <a:pt x="1523740" y="1684523"/>
                  </a:cubicBezTo>
                  <a:cubicBezTo>
                    <a:pt x="1578861" y="1684523"/>
                    <a:pt x="1636279" y="1683253"/>
                    <a:pt x="1691399" y="1683253"/>
                  </a:cubicBezTo>
                  <a:cubicBezTo>
                    <a:pt x="1755707" y="1683253"/>
                    <a:pt x="1817718" y="1684523"/>
                    <a:pt x="1882025" y="1684523"/>
                  </a:cubicBezTo>
                  <a:cubicBezTo>
                    <a:pt x="1976190" y="1684523"/>
                    <a:pt x="2072652" y="1684523"/>
                    <a:pt x="2166816" y="1684523"/>
                  </a:cubicBezTo>
                  <a:cubicBezTo>
                    <a:pt x="2254091" y="1684523"/>
                    <a:pt x="2341365" y="1685793"/>
                    <a:pt x="2428640" y="1687063"/>
                  </a:cubicBezTo>
                  <a:cubicBezTo>
                    <a:pt x="2467684" y="1687063"/>
                    <a:pt x="2509025" y="1688333"/>
                    <a:pt x="2548068" y="1688333"/>
                  </a:cubicBezTo>
                  <a:cubicBezTo>
                    <a:pt x="2674387" y="1687063"/>
                    <a:pt x="2798409" y="1680713"/>
                    <a:pt x="2919842" y="1680713"/>
                  </a:cubicBezTo>
                  <a:cubicBezTo>
                    <a:pt x="2923652" y="1680713"/>
                    <a:pt x="2928732" y="1678173"/>
                    <a:pt x="2932542" y="1675633"/>
                  </a:cubicBezTo>
                  <a:cubicBezTo>
                    <a:pt x="2937622" y="1671823"/>
                    <a:pt x="2940162" y="1665473"/>
                    <a:pt x="2942702" y="1662933"/>
                  </a:cubicBezTo>
                  <a:cubicBezTo>
                    <a:pt x="2943972" y="1608532"/>
                    <a:pt x="2945242" y="1555862"/>
                    <a:pt x="2946512" y="1503191"/>
                  </a:cubicBezTo>
                  <a:cubicBezTo>
                    <a:pt x="2947782" y="1421677"/>
                    <a:pt x="2957942" y="639144"/>
                    <a:pt x="2959212" y="557630"/>
                  </a:cubicBezTo>
                  <a:cubicBezTo>
                    <a:pt x="2959212" y="508721"/>
                    <a:pt x="2960482" y="459813"/>
                    <a:pt x="2961752" y="410905"/>
                  </a:cubicBezTo>
                  <a:cubicBezTo>
                    <a:pt x="2963022" y="358234"/>
                    <a:pt x="2964292" y="305564"/>
                    <a:pt x="2966832" y="252893"/>
                  </a:cubicBezTo>
                  <a:cubicBezTo>
                    <a:pt x="2968102" y="221542"/>
                    <a:pt x="2968102" y="188936"/>
                    <a:pt x="2973182" y="157585"/>
                  </a:cubicBezTo>
                  <a:cubicBezTo>
                    <a:pt x="2978262" y="119963"/>
                    <a:pt x="2980802" y="83595"/>
                    <a:pt x="2979532" y="44450"/>
                  </a:cubicBezTo>
                  <a:cubicBezTo>
                    <a:pt x="2979532" y="38100"/>
                    <a:pt x="2975722" y="30480"/>
                    <a:pt x="2969372" y="27940"/>
                  </a:cubicBezTo>
                  <a:close/>
                </a:path>
              </a:pathLst>
            </a:custGeom>
            <a:solidFill>
              <a:srgbClr val="FFF9ED"/>
            </a:solidFill>
          </p:spPr>
        </p:sp>
      </p:grpSp>
      <p:sp>
        <p:nvSpPr>
          <p:cNvPr id="4" name="Freeform 4"/>
          <p:cNvSpPr/>
          <p:nvPr/>
        </p:nvSpPr>
        <p:spPr>
          <a:xfrm rot="-3380424">
            <a:off x="2437314" y="6963341"/>
            <a:ext cx="1166687" cy="3431433"/>
          </a:xfrm>
          <a:custGeom>
            <a:avLst/>
            <a:gdLst/>
            <a:ahLst/>
            <a:cxnLst/>
            <a:rect l="l" t="t" r="r" b="b"/>
            <a:pathLst>
              <a:path w="1166687" h="3431433">
                <a:moveTo>
                  <a:pt x="0" y="0"/>
                </a:moveTo>
                <a:lnTo>
                  <a:pt x="1166687" y="0"/>
                </a:lnTo>
                <a:lnTo>
                  <a:pt x="1166687" y="3431434"/>
                </a:lnTo>
                <a:lnTo>
                  <a:pt x="0" y="34314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7680534">
            <a:off x="13894338" y="2577934"/>
            <a:ext cx="2348424" cy="768575"/>
          </a:xfrm>
          <a:custGeom>
            <a:avLst/>
            <a:gdLst/>
            <a:ahLst/>
            <a:cxnLst/>
            <a:rect l="l" t="t" r="r" b="b"/>
            <a:pathLst>
              <a:path w="2348424" h="768575">
                <a:moveTo>
                  <a:pt x="0" y="0"/>
                </a:moveTo>
                <a:lnTo>
                  <a:pt x="2348424" y="0"/>
                </a:lnTo>
                <a:lnTo>
                  <a:pt x="2348424" y="768575"/>
                </a:lnTo>
                <a:lnTo>
                  <a:pt x="0" y="7685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714958" y="2185176"/>
            <a:ext cx="12731271" cy="5506275"/>
          </a:xfrm>
          <a:custGeom>
            <a:avLst/>
            <a:gdLst/>
            <a:ahLst/>
            <a:cxnLst/>
            <a:rect l="l" t="t" r="r" b="b"/>
            <a:pathLst>
              <a:path w="12731271" h="5506275">
                <a:moveTo>
                  <a:pt x="0" y="0"/>
                </a:moveTo>
                <a:lnTo>
                  <a:pt x="12731271" y="0"/>
                </a:lnTo>
                <a:lnTo>
                  <a:pt x="12731271" y="5506275"/>
                </a:lnTo>
                <a:lnTo>
                  <a:pt x="0" y="5506275"/>
                </a:lnTo>
                <a:lnTo>
                  <a:pt x="0" y="0"/>
                </a:lnTo>
                <a:close/>
              </a:path>
            </a:pathLst>
          </a:custGeom>
          <a:blipFill>
            <a:blip r:embed="rId6"/>
            <a:stretch>
              <a:fillRect/>
            </a:stretch>
          </a:blipFill>
        </p:spPr>
      </p:sp>
      <p:sp>
        <p:nvSpPr>
          <p:cNvPr id="7" name="Freeform 7"/>
          <p:cNvSpPr/>
          <p:nvPr/>
        </p:nvSpPr>
        <p:spPr>
          <a:xfrm>
            <a:off x="678038" y="7744217"/>
            <a:ext cx="12768192" cy="2542783"/>
          </a:xfrm>
          <a:custGeom>
            <a:avLst/>
            <a:gdLst/>
            <a:ahLst/>
            <a:cxnLst/>
            <a:rect l="l" t="t" r="r" b="b"/>
            <a:pathLst>
              <a:path w="12768192" h="2542783">
                <a:moveTo>
                  <a:pt x="0" y="0"/>
                </a:moveTo>
                <a:lnTo>
                  <a:pt x="12768191" y="0"/>
                </a:lnTo>
                <a:lnTo>
                  <a:pt x="12768191" y="2542783"/>
                </a:lnTo>
                <a:lnTo>
                  <a:pt x="0" y="2542783"/>
                </a:lnTo>
                <a:lnTo>
                  <a:pt x="0" y="0"/>
                </a:lnTo>
                <a:close/>
              </a:path>
            </a:pathLst>
          </a:custGeom>
          <a:blipFill>
            <a:blip r:embed="rId7"/>
            <a:stretch>
              <a:fillRect t="-6490" b="-6490"/>
            </a:stretch>
          </a:blipFill>
        </p:spPr>
      </p:sp>
      <p:sp>
        <p:nvSpPr>
          <p:cNvPr id="8" name="TextBox 8"/>
          <p:cNvSpPr txBox="1"/>
          <p:nvPr/>
        </p:nvSpPr>
        <p:spPr>
          <a:xfrm>
            <a:off x="2104452" y="752654"/>
            <a:ext cx="14079096" cy="1047750"/>
          </a:xfrm>
          <a:prstGeom prst="rect">
            <a:avLst/>
          </a:prstGeom>
        </p:spPr>
        <p:txBody>
          <a:bodyPr lIns="0" tIns="0" rIns="0" bIns="0" rtlCol="0" anchor="t">
            <a:spAutoFit/>
          </a:bodyPr>
          <a:lstStyle/>
          <a:p>
            <a:pPr marL="0" lvl="0" indent="0" algn="ctr">
              <a:lnSpc>
                <a:spcPts val="8399"/>
              </a:lnSpc>
              <a:spcBef>
                <a:spcPct val="0"/>
              </a:spcBef>
            </a:pPr>
            <a:r>
              <a:rPr lang="en-US" sz="6999">
                <a:solidFill>
                  <a:srgbClr val="272626"/>
                </a:solidFill>
                <a:latin typeface="Comic Sans"/>
                <a:ea typeface="Comic Sans"/>
                <a:cs typeface="Comic Sans"/>
                <a:sym typeface="Comic Sans"/>
              </a:rPr>
              <a:t>Maths (5 lessons per week)</a:t>
            </a:r>
          </a:p>
        </p:txBody>
      </p:sp>
      <p:sp>
        <p:nvSpPr>
          <p:cNvPr id="9" name="TextBox 9"/>
          <p:cNvSpPr txBox="1"/>
          <p:nvPr/>
        </p:nvSpPr>
        <p:spPr>
          <a:xfrm>
            <a:off x="14042703" y="5133975"/>
            <a:ext cx="3687880" cy="1438275"/>
          </a:xfrm>
          <a:prstGeom prst="rect">
            <a:avLst/>
          </a:prstGeom>
        </p:spPr>
        <p:txBody>
          <a:bodyPr lIns="0" tIns="0" rIns="0" bIns="0" rtlCol="0" anchor="t">
            <a:spAutoFit/>
          </a:bodyPr>
          <a:lstStyle/>
          <a:p>
            <a:pPr algn="ctr">
              <a:lnSpc>
                <a:spcPts val="5635"/>
              </a:lnSpc>
              <a:spcBef>
                <a:spcPct val="0"/>
              </a:spcBef>
            </a:pPr>
            <a:r>
              <a:rPr lang="en-US" sz="4695">
                <a:solidFill>
                  <a:srgbClr val="272626"/>
                </a:solidFill>
                <a:latin typeface="Comic Sans"/>
                <a:ea typeface="Comic Sans"/>
                <a:cs typeface="Comic Sans"/>
                <a:sym typeface="Comic Sans"/>
              </a:rPr>
              <a:t>Arithmetic 2x a week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grpSp>
        <p:nvGrpSpPr>
          <p:cNvPr id="2" name="Group 2"/>
          <p:cNvGrpSpPr/>
          <p:nvPr/>
        </p:nvGrpSpPr>
        <p:grpSpPr>
          <a:xfrm>
            <a:off x="0" y="1438079"/>
            <a:ext cx="17480186" cy="7602428"/>
            <a:chOff x="0" y="0"/>
            <a:chExt cx="3930452" cy="1709420"/>
          </a:xfrm>
        </p:grpSpPr>
        <p:sp>
          <p:nvSpPr>
            <p:cNvPr id="3" name="Freeform 3"/>
            <p:cNvSpPr/>
            <p:nvPr/>
          </p:nvSpPr>
          <p:spPr>
            <a:xfrm>
              <a:off x="0" y="-1270"/>
              <a:ext cx="3931722" cy="1708150"/>
            </a:xfrm>
            <a:custGeom>
              <a:avLst/>
              <a:gdLst/>
              <a:ahLst/>
              <a:cxnLst/>
              <a:rect l="l" t="t" r="r" b="b"/>
              <a:pathLst>
                <a:path w="3931722" h="1708150">
                  <a:moveTo>
                    <a:pt x="3920292" y="27940"/>
                  </a:moveTo>
                  <a:cubicBezTo>
                    <a:pt x="3911402" y="24130"/>
                    <a:pt x="3902513" y="21590"/>
                    <a:pt x="3893622" y="21590"/>
                  </a:cubicBezTo>
                  <a:cubicBezTo>
                    <a:pt x="3866952" y="20320"/>
                    <a:pt x="3808871" y="20320"/>
                    <a:pt x="3744578" y="17780"/>
                  </a:cubicBezTo>
                  <a:cubicBezTo>
                    <a:pt x="3597623" y="12700"/>
                    <a:pt x="3453730" y="6350"/>
                    <a:pt x="3306775" y="3810"/>
                  </a:cubicBezTo>
                  <a:cubicBezTo>
                    <a:pt x="3187375" y="1270"/>
                    <a:pt x="3071036" y="3810"/>
                    <a:pt x="2951635" y="2540"/>
                  </a:cubicBezTo>
                  <a:cubicBezTo>
                    <a:pt x="2899588" y="2540"/>
                    <a:pt x="2847542" y="0"/>
                    <a:pt x="2795495" y="2540"/>
                  </a:cubicBezTo>
                  <a:cubicBezTo>
                    <a:pt x="2669972" y="10160"/>
                    <a:pt x="2544448" y="11430"/>
                    <a:pt x="2415863" y="8890"/>
                  </a:cubicBezTo>
                  <a:cubicBezTo>
                    <a:pt x="2351570" y="7620"/>
                    <a:pt x="2287277" y="7620"/>
                    <a:pt x="2222984" y="7620"/>
                  </a:cubicBezTo>
                  <a:cubicBezTo>
                    <a:pt x="2106645" y="7620"/>
                    <a:pt x="1990306" y="7620"/>
                    <a:pt x="1873967" y="6350"/>
                  </a:cubicBezTo>
                  <a:cubicBezTo>
                    <a:pt x="1751505" y="5080"/>
                    <a:pt x="545252" y="2540"/>
                    <a:pt x="425851" y="1270"/>
                  </a:cubicBezTo>
                  <a:cubicBezTo>
                    <a:pt x="327882" y="0"/>
                    <a:pt x="232973" y="1270"/>
                    <a:pt x="135004" y="1270"/>
                  </a:cubicBezTo>
                  <a:cubicBezTo>
                    <a:pt x="67649" y="1270"/>
                    <a:pt x="33020" y="3810"/>
                    <a:pt x="5080" y="5080"/>
                  </a:cubicBezTo>
                  <a:cubicBezTo>
                    <a:pt x="3810" y="5080"/>
                    <a:pt x="2540" y="7620"/>
                    <a:pt x="0" y="8890"/>
                  </a:cubicBezTo>
                  <a:cubicBezTo>
                    <a:pt x="1270" y="21590"/>
                    <a:pt x="3810" y="34290"/>
                    <a:pt x="5080" y="46990"/>
                  </a:cubicBezTo>
                  <a:cubicBezTo>
                    <a:pt x="15240" y="118110"/>
                    <a:pt x="16510" y="190500"/>
                    <a:pt x="17780" y="261620"/>
                  </a:cubicBezTo>
                  <a:cubicBezTo>
                    <a:pt x="19050" y="334010"/>
                    <a:pt x="17780" y="406400"/>
                    <a:pt x="16510" y="480060"/>
                  </a:cubicBezTo>
                  <a:cubicBezTo>
                    <a:pt x="15240" y="554990"/>
                    <a:pt x="2540" y="1341120"/>
                    <a:pt x="2540" y="1416050"/>
                  </a:cubicBezTo>
                  <a:cubicBezTo>
                    <a:pt x="2540" y="1489710"/>
                    <a:pt x="1270" y="1563370"/>
                    <a:pt x="0" y="1637030"/>
                  </a:cubicBezTo>
                  <a:cubicBezTo>
                    <a:pt x="0" y="1653540"/>
                    <a:pt x="3810" y="1663700"/>
                    <a:pt x="15240" y="1668780"/>
                  </a:cubicBezTo>
                  <a:cubicBezTo>
                    <a:pt x="22860" y="1672590"/>
                    <a:pt x="31750" y="1675130"/>
                    <a:pt x="40640" y="1676400"/>
                  </a:cubicBezTo>
                  <a:cubicBezTo>
                    <a:pt x="131942" y="1681480"/>
                    <a:pt x="248281" y="1685290"/>
                    <a:pt x="364620" y="1690370"/>
                  </a:cubicBezTo>
                  <a:cubicBezTo>
                    <a:pt x="428913" y="1692910"/>
                    <a:pt x="493205" y="1697990"/>
                    <a:pt x="557498" y="1699260"/>
                  </a:cubicBezTo>
                  <a:cubicBezTo>
                    <a:pt x="664653" y="1701800"/>
                    <a:pt x="1858659" y="1703070"/>
                    <a:pt x="1965814" y="1704340"/>
                  </a:cubicBezTo>
                  <a:cubicBezTo>
                    <a:pt x="1981122" y="1704340"/>
                    <a:pt x="1996429" y="1704340"/>
                    <a:pt x="2011737" y="1704340"/>
                  </a:cubicBezTo>
                  <a:cubicBezTo>
                    <a:pt x="2085215" y="1704340"/>
                    <a:pt x="2161754" y="1703070"/>
                    <a:pt x="2235231" y="1703070"/>
                  </a:cubicBezTo>
                  <a:cubicBezTo>
                    <a:pt x="2320954" y="1703070"/>
                    <a:pt x="2403616" y="1704340"/>
                    <a:pt x="2489340" y="1704340"/>
                  </a:cubicBezTo>
                  <a:cubicBezTo>
                    <a:pt x="2614864" y="1704340"/>
                    <a:pt x="2743449" y="1704340"/>
                    <a:pt x="2868973" y="1704340"/>
                  </a:cubicBezTo>
                  <a:cubicBezTo>
                    <a:pt x="2985312" y="1704340"/>
                    <a:pt x="3101651" y="1705610"/>
                    <a:pt x="3217990" y="1706880"/>
                  </a:cubicBezTo>
                  <a:cubicBezTo>
                    <a:pt x="3270036" y="1706880"/>
                    <a:pt x="3325145" y="1708150"/>
                    <a:pt x="3377191" y="1708150"/>
                  </a:cubicBezTo>
                  <a:cubicBezTo>
                    <a:pt x="3545577" y="1706880"/>
                    <a:pt x="3710901" y="1700530"/>
                    <a:pt x="3870762" y="1700530"/>
                  </a:cubicBezTo>
                  <a:cubicBezTo>
                    <a:pt x="3874572" y="1700530"/>
                    <a:pt x="3879652" y="1697990"/>
                    <a:pt x="3883462" y="1695450"/>
                  </a:cubicBezTo>
                  <a:cubicBezTo>
                    <a:pt x="3888542" y="1691640"/>
                    <a:pt x="3891082" y="1685290"/>
                    <a:pt x="3893622" y="1682750"/>
                  </a:cubicBezTo>
                  <a:cubicBezTo>
                    <a:pt x="3894892" y="1628140"/>
                    <a:pt x="3896162" y="1574800"/>
                    <a:pt x="3897432" y="1521460"/>
                  </a:cubicBezTo>
                  <a:cubicBezTo>
                    <a:pt x="3898702" y="1438910"/>
                    <a:pt x="3908862" y="646430"/>
                    <a:pt x="3910132" y="563880"/>
                  </a:cubicBezTo>
                  <a:cubicBezTo>
                    <a:pt x="3910132" y="514350"/>
                    <a:pt x="3911402" y="464820"/>
                    <a:pt x="3912672" y="415290"/>
                  </a:cubicBezTo>
                  <a:cubicBezTo>
                    <a:pt x="3913942" y="361950"/>
                    <a:pt x="3915212" y="308610"/>
                    <a:pt x="3917752" y="255270"/>
                  </a:cubicBezTo>
                  <a:cubicBezTo>
                    <a:pt x="3919022" y="223520"/>
                    <a:pt x="3919022" y="190500"/>
                    <a:pt x="3924102" y="158750"/>
                  </a:cubicBezTo>
                  <a:cubicBezTo>
                    <a:pt x="3929182" y="120650"/>
                    <a:pt x="3931722" y="83820"/>
                    <a:pt x="3930452" y="44450"/>
                  </a:cubicBezTo>
                  <a:cubicBezTo>
                    <a:pt x="3930452" y="38100"/>
                    <a:pt x="3926642" y="30480"/>
                    <a:pt x="3920292" y="27940"/>
                  </a:cubicBezTo>
                  <a:close/>
                </a:path>
              </a:pathLst>
            </a:custGeom>
            <a:solidFill>
              <a:srgbClr val="FFD7E5"/>
            </a:solidFill>
          </p:spPr>
        </p:sp>
      </p:grpSp>
      <p:sp>
        <p:nvSpPr>
          <p:cNvPr id="4" name="Freeform 4"/>
          <p:cNvSpPr/>
          <p:nvPr/>
        </p:nvSpPr>
        <p:spPr>
          <a:xfrm>
            <a:off x="10853415" y="925376"/>
            <a:ext cx="5241207" cy="733769"/>
          </a:xfrm>
          <a:custGeom>
            <a:avLst/>
            <a:gdLst/>
            <a:ahLst/>
            <a:cxnLst/>
            <a:rect l="l" t="t" r="r" b="b"/>
            <a:pathLst>
              <a:path w="5241207" h="733769">
                <a:moveTo>
                  <a:pt x="0" y="0"/>
                </a:moveTo>
                <a:lnTo>
                  <a:pt x="5241206" y="0"/>
                </a:lnTo>
                <a:lnTo>
                  <a:pt x="5241206" y="733769"/>
                </a:lnTo>
                <a:lnTo>
                  <a:pt x="0" y="73376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a:off x="1200150" y="579740"/>
            <a:ext cx="1101434" cy="1079405"/>
          </a:xfrm>
          <a:custGeom>
            <a:avLst/>
            <a:gdLst/>
            <a:ahLst/>
            <a:cxnLst/>
            <a:rect l="l" t="t" r="r" b="b"/>
            <a:pathLst>
              <a:path w="1101434" h="1079405">
                <a:moveTo>
                  <a:pt x="0" y="0"/>
                </a:moveTo>
                <a:lnTo>
                  <a:pt x="1101434" y="0"/>
                </a:lnTo>
                <a:lnTo>
                  <a:pt x="1101434" y="1079405"/>
                </a:lnTo>
                <a:lnTo>
                  <a:pt x="0" y="107940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rot="1129358">
            <a:off x="7210629" y="8352925"/>
            <a:ext cx="1142641" cy="1086548"/>
          </a:xfrm>
          <a:custGeom>
            <a:avLst/>
            <a:gdLst/>
            <a:ahLst/>
            <a:cxnLst/>
            <a:rect l="l" t="t" r="r" b="b"/>
            <a:pathLst>
              <a:path w="1142641" h="1086548">
                <a:moveTo>
                  <a:pt x="0" y="0"/>
                </a:moveTo>
                <a:lnTo>
                  <a:pt x="1142641" y="0"/>
                </a:lnTo>
                <a:lnTo>
                  <a:pt x="1142641" y="1086547"/>
                </a:lnTo>
                <a:lnTo>
                  <a:pt x="0" y="108654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a:off x="2301584" y="147602"/>
            <a:ext cx="11301259" cy="1511543"/>
          </a:xfrm>
          <a:custGeom>
            <a:avLst/>
            <a:gdLst/>
            <a:ahLst/>
            <a:cxnLst/>
            <a:rect l="l" t="t" r="r" b="b"/>
            <a:pathLst>
              <a:path w="11301259" h="1511543">
                <a:moveTo>
                  <a:pt x="0" y="0"/>
                </a:moveTo>
                <a:lnTo>
                  <a:pt x="11301259" y="0"/>
                </a:lnTo>
                <a:lnTo>
                  <a:pt x="11301259" y="1511543"/>
                </a:lnTo>
                <a:lnTo>
                  <a:pt x="0" y="1511543"/>
                </a:lnTo>
                <a:lnTo>
                  <a:pt x="0" y="0"/>
                </a:lnTo>
                <a:close/>
              </a:path>
            </a:pathLst>
          </a:custGeom>
          <a:blipFill>
            <a:blip r:embed="rId8"/>
            <a:stretch>
              <a:fillRect/>
            </a:stretch>
          </a:blipFill>
        </p:spPr>
      </p:sp>
      <p:sp>
        <p:nvSpPr>
          <p:cNvPr id="8" name="Freeform 8"/>
          <p:cNvSpPr/>
          <p:nvPr/>
        </p:nvSpPr>
        <p:spPr>
          <a:xfrm>
            <a:off x="10853415" y="147602"/>
            <a:ext cx="6970689" cy="3004274"/>
          </a:xfrm>
          <a:custGeom>
            <a:avLst/>
            <a:gdLst/>
            <a:ahLst/>
            <a:cxnLst/>
            <a:rect l="l" t="t" r="r" b="b"/>
            <a:pathLst>
              <a:path w="6970689" h="3004274">
                <a:moveTo>
                  <a:pt x="0" y="0"/>
                </a:moveTo>
                <a:lnTo>
                  <a:pt x="6970689" y="0"/>
                </a:lnTo>
                <a:lnTo>
                  <a:pt x="6970689" y="3004273"/>
                </a:lnTo>
                <a:lnTo>
                  <a:pt x="0" y="3004273"/>
                </a:lnTo>
                <a:lnTo>
                  <a:pt x="0" y="0"/>
                </a:lnTo>
                <a:close/>
              </a:path>
            </a:pathLst>
          </a:custGeom>
          <a:blipFill>
            <a:blip r:embed="rId9"/>
            <a:stretch>
              <a:fillRect t="-1625" b="-1625"/>
            </a:stretch>
          </a:blipFill>
        </p:spPr>
      </p:sp>
      <p:sp>
        <p:nvSpPr>
          <p:cNvPr id="9" name="TextBox 9"/>
          <p:cNvSpPr txBox="1"/>
          <p:nvPr/>
        </p:nvSpPr>
        <p:spPr>
          <a:xfrm>
            <a:off x="475375" y="1882063"/>
            <a:ext cx="11301259" cy="4295775"/>
          </a:xfrm>
          <a:prstGeom prst="rect">
            <a:avLst/>
          </a:prstGeom>
        </p:spPr>
        <p:txBody>
          <a:bodyPr lIns="0" tIns="0" rIns="0" bIns="0" rtlCol="0" anchor="t">
            <a:spAutoFit/>
          </a:bodyPr>
          <a:lstStyle/>
          <a:p>
            <a:pPr algn="l">
              <a:lnSpc>
                <a:spcPts val="5635"/>
              </a:lnSpc>
            </a:pPr>
            <a:r>
              <a:rPr lang="en-US" sz="4695">
                <a:solidFill>
                  <a:srgbClr val="000000"/>
                </a:solidFill>
                <a:latin typeface="Comic Sans"/>
                <a:ea typeface="Comic Sans"/>
                <a:cs typeface="Comic Sans"/>
                <a:sym typeface="Comic Sans"/>
              </a:rPr>
              <a:t>Monday: Cold Comprehension</a:t>
            </a:r>
          </a:p>
          <a:p>
            <a:pPr algn="l">
              <a:lnSpc>
                <a:spcPts val="5635"/>
              </a:lnSpc>
            </a:pPr>
            <a:r>
              <a:rPr lang="en-US" sz="4695">
                <a:solidFill>
                  <a:srgbClr val="000000"/>
                </a:solidFill>
                <a:latin typeface="Comic Sans"/>
                <a:ea typeface="Comic Sans"/>
                <a:cs typeface="Comic Sans"/>
                <a:sym typeface="Comic Sans"/>
              </a:rPr>
              <a:t>Tuesday: Decoding </a:t>
            </a:r>
          </a:p>
          <a:p>
            <a:pPr algn="l">
              <a:lnSpc>
                <a:spcPts val="5635"/>
              </a:lnSpc>
            </a:pPr>
            <a:r>
              <a:rPr lang="en-US" sz="4695">
                <a:solidFill>
                  <a:srgbClr val="000000"/>
                </a:solidFill>
                <a:latin typeface="Comic Sans"/>
                <a:ea typeface="Comic Sans"/>
                <a:cs typeface="Comic Sans"/>
                <a:sym typeface="Comic Sans"/>
              </a:rPr>
              <a:t>Wednesday Vocabulary </a:t>
            </a:r>
          </a:p>
          <a:p>
            <a:pPr algn="l">
              <a:lnSpc>
                <a:spcPts val="5635"/>
              </a:lnSpc>
            </a:pPr>
            <a:r>
              <a:rPr lang="en-US" sz="4695">
                <a:solidFill>
                  <a:srgbClr val="000000"/>
                </a:solidFill>
                <a:latin typeface="Comic Sans"/>
                <a:ea typeface="Comic Sans"/>
                <a:cs typeface="Comic Sans"/>
                <a:sym typeface="Comic Sans"/>
              </a:rPr>
              <a:t>Thursday: Retrieval</a:t>
            </a:r>
          </a:p>
          <a:p>
            <a:pPr algn="l">
              <a:lnSpc>
                <a:spcPts val="5635"/>
              </a:lnSpc>
            </a:pPr>
            <a:r>
              <a:rPr lang="en-US" sz="4695">
                <a:solidFill>
                  <a:srgbClr val="000000"/>
                </a:solidFill>
                <a:latin typeface="Comic Sans"/>
                <a:ea typeface="Comic Sans"/>
                <a:cs typeface="Comic Sans"/>
                <a:sym typeface="Comic Sans"/>
              </a:rPr>
              <a:t>Friday: Inference  </a:t>
            </a:r>
          </a:p>
          <a:p>
            <a:pPr algn="ctr">
              <a:lnSpc>
                <a:spcPts val="5635"/>
              </a:lnSpc>
              <a:spcBef>
                <a:spcPct val="0"/>
              </a:spcBef>
            </a:pPr>
            <a:r>
              <a:rPr lang="en-US" sz="4695">
                <a:solidFill>
                  <a:srgbClr val="000000"/>
                </a:solidFill>
                <a:latin typeface="Comic Sans"/>
                <a:ea typeface="Comic Sans"/>
                <a:cs typeface="Comic Sans"/>
                <a:sym typeface="Comic Sans"/>
              </a:rPr>
              <a:t> </a:t>
            </a:r>
          </a:p>
        </p:txBody>
      </p:sp>
      <p:sp>
        <p:nvSpPr>
          <p:cNvPr id="10" name="TextBox 10"/>
          <p:cNvSpPr txBox="1"/>
          <p:nvPr/>
        </p:nvSpPr>
        <p:spPr>
          <a:xfrm>
            <a:off x="8647816" y="4607433"/>
            <a:ext cx="9211422" cy="4067175"/>
          </a:xfrm>
          <a:prstGeom prst="rect">
            <a:avLst/>
          </a:prstGeom>
        </p:spPr>
        <p:txBody>
          <a:bodyPr lIns="0" tIns="0" rIns="0" bIns="0" rtlCol="0" anchor="t">
            <a:spAutoFit/>
          </a:bodyPr>
          <a:lstStyle/>
          <a:p>
            <a:pPr algn="l">
              <a:lnSpc>
                <a:spcPts val="4613"/>
              </a:lnSpc>
              <a:spcBef>
                <a:spcPct val="0"/>
              </a:spcBef>
            </a:pPr>
            <a:r>
              <a:rPr lang="en-US" sz="3844" b="1">
                <a:solidFill>
                  <a:srgbClr val="000000"/>
                </a:solidFill>
                <a:latin typeface="Comic Sans Bold"/>
                <a:ea typeface="Comic Sans Bold"/>
                <a:cs typeface="Comic Sans Bold"/>
                <a:sym typeface="Comic Sans Bold"/>
              </a:rPr>
              <a:t>Accelerated Reader</a:t>
            </a:r>
          </a:p>
          <a:p>
            <a:pPr algn="l">
              <a:lnSpc>
                <a:spcPts val="4613"/>
              </a:lnSpc>
              <a:spcBef>
                <a:spcPct val="0"/>
              </a:spcBef>
            </a:pPr>
            <a:r>
              <a:rPr lang="en-US" sz="3844">
                <a:solidFill>
                  <a:srgbClr val="000000"/>
                </a:solidFill>
                <a:latin typeface="Comic Sans"/>
                <a:ea typeface="Comic Sans"/>
                <a:cs typeface="Comic Sans"/>
                <a:sym typeface="Comic Sans"/>
              </a:rPr>
              <a:t>Daily opportunities to read AR Book</a:t>
            </a:r>
          </a:p>
          <a:p>
            <a:pPr algn="l">
              <a:lnSpc>
                <a:spcPts val="4613"/>
              </a:lnSpc>
              <a:spcBef>
                <a:spcPct val="0"/>
              </a:spcBef>
            </a:pPr>
            <a:r>
              <a:rPr lang="en-US" sz="3844">
                <a:solidFill>
                  <a:srgbClr val="000000"/>
                </a:solidFill>
                <a:latin typeface="Comic Sans"/>
                <a:ea typeface="Comic Sans"/>
                <a:cs typeface="Comic Sans"/>
                <a:sym typeface="Comic Sans"/>
              </a:rPr>
              <a:t>Access to AR quiz </a:t>
            </a:r>
          </a:p>
          <a:p>
            <a:pPr algn="l">
              <a:lnSpc>
                <a:spcPts val="4613"/>
              </a:lnSpc>
              <a:spcBef>
                <a:spcPct val="0"/>
              </a:spcBef>
            </a:pPr>
            <a:r>
              <a:rPr lang="en-US" sz="3844">
                <a:solidFill>
                  <a:srgbClr val="000000"/>
                </a:solidFill>
                <a:latin typeface="Comic Sans"/>
                <a:ea typeface="Comic Sans"/>
                <a:cs typeface="Comic Sans"/>
                <a:sym typeface="Comic Sans"/>
              </a:rPr>
              <a:t>Reading books must come back to school every day – children will sign their own diaries when they read at school. </a:t>
            </a:r>
          </a:p>
          <a:p>
            <a:pPr algn="l">
              <a:lnSpc>
                <a:spcPts val="4613"/>
              </a:lnSpc>
              <a:spcBef>
                <a:spcPct val="0"/>
              </a:spcBef>
            </a:pPr>
            <a:r>
              <a:rPr lang="en-US" sz="3844">
                <a:solidFill>
                  <a:srgbClr val="000000"/>
                </a:solidFill>
                <a:latin typeface="Comic Sans"/>
                <a:ea typeface="Comic Sans"/>
                <a:cs typeface="Comic Sans"/>
                <a:sym typeface="Comic Sans"/>
              </a:rPr>
              <a:t>Please continue to sign them at home.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9ED"/>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5000"/>
              <a:extLst>
                <a:ext uri="{96DAC541-7B7A-43D3-8B79-37D633B846F1}">
                  <asvg:svgBlip xmlns:asvg="http://schemas.microsoft.com/office/drawing/2016/SVG/main" r:embed="rId3"/>
                </a:ext>
              </a:extLst>
            </a:blip>
            <a:stretch>
              <a:fillRect b="-77892"/>
            </a:stretch>
          </a:blipFill>
        </p:spPr>
      </p:sp>
      <p:grpSp>
        <p:nvGrpSpPr>
          <p:cNvPr id="3" name="Group 3"/>
          <p:cNvGrpSpPr/>
          <p:nvPr/>
        </p:nvGrpSpPr>
        <p:grpSpPr>
          <a:xfrm>
            <a:off x="465259" y="490226"/>
            <a:ext cx="17357481" cy="9306547"/>
            <a:chOff x="0" y="0"/>
            <a:chExt cx="3432822" cy="1840573"/>
          </a:xfrm>
        </p:grpSpPr>
        <p:sp>
          <p:nvSpPr>
            <p:cNvPr id="4" name="Freeform 4"/>
            <p:cNvSpPr/>
            <p:nvPr/>
          </p:nvSpPr>
          <p:spPr>
            <a:xfrm>
              <a:off x="0" y="-1270"/>
              <a:ext cx="3434092" cy="1839303"/>
            </a:xfrm>
            <a:custGeom>
              <a:avLst/>
              <a:gdLst/>
              <a:ahLst/>
              <a:cxnLst/>
              <a:rect l="l" t="t" r="r" b="b"/>
              <a:pathLst>
                <a:path w="3434092" h="1839303">
                  <a:moveTo>
                    <a:pt x="3422662" y="27940"/>
                  </a:moveTo>
                  <a:cubicBezTo>
                    <a:pt x="3413772" y="24130"/>
                    <a:pt x="3404882" y="21590"/>
                    <a:pt x="3395992" y="21590"/>
                  </a:cubicBezTo>
                  <a:cubicBezTo>
                    <a:pt x="3369322" y="20320"/>
                    <a:pt x="3318542" y="20320"/>
                    <a:pt x="3262655" y="17780"/>
                  </a:cubicBezTo>
                  <a:cubicBezTo>
                    <a:pt x="3134912" y="12700"/>
                    <a:pt x="3009832" y="6350"/>
                    <a:pt x="2882089" y="3810"/>
                  </a:cubicBezTo>
                  <a:cubicBezTo>
                    <a:pt x="2778299" y="1270"/>
                    <a:pt x="2677170" y="3810"/>
                    <a:pt x="2573379" y="2540"/>
                  </a:cubicBezTo>
                  <a:cubicBezTo>
                    <a:pt x="2528137" y="2540"/>
                    <a:pt x="2482895" y="0"/>
                    <a:pt x="2437653" y="2540"/>
                  </a:cubicBezTo>
                  <a:cubicBezTo>
                    <a:pt x="2328540" y="10160"/>
                    <a:pt x="2219427" y="11430"/>
                    <a:pt x="2107652" y="8890"/>
                  </a:cubicBezTo>
                  <a:cubicBezTo>
                    <a:pt x="2051765" y="7620"/>
                    <a:pt x="1995878" y="7620"/>
                    <a:pt x="1939991" y="7620"/>
                  </a:cubicBezTo>
                  <a:cubicBezTo>
                    <a:pt x="1838861" y="7620"/>
                    <a:pt x="1737732" y="7620"/>
                    <a:pt x="1636603" y="6350"/>
                  </a:cubicBezTo>
                  <a:cubicBezTo>
                    <a:pt x="1530151" y="5080"/>
                    <a:pt x="481601" y="2540"/>
                    <a:pt x="377810" y="1270"/>
                  </a:cubicBezTo>
                  <a:cubicBezTo>
                    <a:pt x="292649" y="0"/>
                    <a:pt x="210149" y="1270"/>
                    <a:pt x="124987" y="1270"/>
                  </a:cubicBezTo>
                  <a:cubicBezTo>
                    <a:pt x="66439" y="1270"/>
                    <a:pt x="33020" y="3810"/>
                    <a:pt x="5080" y="5080"/>
                  </a:cubicBezTo>
                  <a:cubicBezTo>
                    <a:pt x="3810" y="5080"/>
                    <a:pt x="2540" y="7620"/>
                    <a:pt x="0" y="8890"/>
                  </a:cubicBezTo>
                  <a:cubicBezTo>
                    <a:pt x="1270" y="21590"/>
                    <a:pt x="3810" y="34290"/>
                    <a:pt x="5080" y="46990"/>
                  </a:cubicBezTo>
                  <a:cubicBezTo>
                    <a:pt x="15240" y="122447"/>
                    <a:pt x="16510" y="200850"/>
                    <a:pt x="17780" y="277878"/>
                  </a:cubicBezTo>
                  <a:cubicBezTo>
                    <a:pt x="19050" y="356280"/>
                    <a:pt x="17780" y="434683"/>
                    <a:pt x="16510" y="514462"/>
                  </a:cubicBezTo>
                  <a:cubicBezTo>
                    <a:pt x="15240" y="595616"/>
                    <a:pt x="2540" y="1447045"/>
                    <a:pt x="2540" y="1528199"/>
                  </a:cubicBezTo>
                  <a:cubicBezTo>
                    <a:pt x="2540" y="1607977"/>
                    <a:pt x="1270" y="1687756"/>
                    <a:pt x="0" y="1767534"/>
                  </a:cubicBezTo>
                  <a:cubicBezTo>
                    <a:pt x="0" y="1784693"/>
                    <a:pt x="3810" y="1794853"/>
                    <a:pt x="15240" y="1799933"/>
                  </a:cubicBezTo>
                  <a:cubicBezTo>
                    <a:pt x="22860" y="1803743"/>
                    <a:pt x="31750" y="1806283"/>
                    <a:pt x="40640" y="1807553"/>
                  </a:cubicBezTo>
                  <a:cubicBezTo>
                    <a:pt x="122326" y="1812633"/>
                    <a:pt x="223455" y="1816443"/>
                    <a:pt x="324584" y="1821523"/>
                  </a:cubicBezTo>
                  <a:cubicBezTo>
                    <a:pt x="380471" y="1824063"/>
                    <a:pt x="436359" y="1829143"/>
                    <a:pt x="492246" y="1830413"/>
                  </a:cubicBezTo>
                  <a:cubicBezTo>
                    <a:pt x="585391" y="1832953"/>
                    <a:pt x="1623296" y="1834223"/>
                    <a:pt x="1716442" y="1835493"/>
                  </a:cubicBezTo>
                  <a:cubicBezTo>
                    <a:pt x="1729748" y="1835493"/>
                    <a:pt x="1743055" y="1835493"/>
                    <a:pt x="1756361" y="1835493"/>
                  </a:cubicBezTo>
                  <a:cubicBezTo>
                    <a:pt x="1820232" y="1835493"/>
                    <a:pt x="1886765" y="1834223"/>
                    <a:pt x="1950636" y="1834223"/>
                  </a:cubicBezTo>
                  <a:cubicBezTo>
                    <a:pt x="2025152" y="1834223"/>
                    <a:pt x="2097007" y="1835493"/>
                    <a:pt x="2171523" y="1835493"/>
                  </a:cubicBezTo>
                  <a:cubicBezTo>
                    <a:pt x="2280636" y="1835493"/>
                    <a:pt x="2392411" y="1835493"/>
                    <a:pt x="2501524" y="1835493"/>
                  </a:cubicBezTo>
                  <a:cubicBezTo>
                    <a:pt x="2602653" y="1835493"/>
                    <a:pt x="2703782" y="1836763"/>
                    <a:pt x="2804912" y="1838033"/>
                  </a:cubicBezTo>
                  <a:cubicBezTo>
                    <a:pt x="2850154" y="1838033"/>
                    <a:pt x="2898057" y="1839303"/>
                    <a:pt x="2943299" y="1839303"/>
                  </a:cubicBezTo>
                  <a:cubicBezTo>
                    <a:pt x="3089670" y="1838033"/>
                    <a:pt x="3233380" y="1831683"/>
                    <a:pt x="3373132" y="1831683"/>
                  </a:cubicBezTo>
                  <a:cubicBezTo>
                    <a:pt x="3376942" y="1831683"/>
                    <a:pt x="3382022" y="1829143"/>
                    <a:pt x="3385832" y="1826603"/>
                  </a:cubicBezTo>
                  <a:cubicBezTo>
                    <a:pt x="3390912" y="1822793"/>
                    <a:pt x="3393452" y="1816443"/>
                    <a:pt x="3395992" y="1813903"/>
                  </a:cubicBezTo>
                  <a:cubicBezTo>
                    <a:pt x="3397262" y="1757906"/>
                    <a:pt x="3398532" y="1700135"/>
                    <a:pt x="3399802" y="1642365"/>
                  </a:cubicBezTo>
                  <a:cubicBezTo>
                    <a:pt x="3401072" y="1552958"/>
                    <a:pt x="3411232" y="694651"/>
                    <a:pt x="3412502" y="605244"/>
                  </a:cubicBezTo>
                  <a:cubicBezTo>
                    <a:pt x="3412502" y="551600"/>
                    <a:pt x="3413772" y="497956"/>
                    <a:pt x="3415042" y="444312"/>
                  </a:cubicBezTo>
                  <a:cubicBezTo>
                    <a:pt x="3416312" y="386541"/>
                    <a:pt x="3417582" y="328771"/>
                    <a:pt x="3420122" y="271000"/>
                  </a:cubicBezTo>
                  <a:cubicBezTo>
                    <a:pt x="3421392" y="236613"/>
                    <a:pt x="3421392" y="200850"/>
                    <a:pt x="3426472" y="166463"/>
                  </a:cubicBezTo>
                  <a:cubicBezTo>
                    <a:pt x="3431552" y="125198"/>
                    <a:pt x="3434092" y="85309"/>
                    <a:pt x="3432822" y="44450"/>
                  </a:cubicBezTo>
                  <a:cubicBezTo>
                    <a:pt x="3432822" y="38100"/>
                    <a:pt x="3429012" y="30480"/>
                    <a:pt x="3422662" y="27940"/>
                  </a:cubicBezTo>
                  <a:close/>
                </a:path>
              </a:pathLst>
            </a:custGeom>
            <a:solidFill>
              <a:srgbClr val="FFBD6F"/>
            </a:solidFill>
          </p:spPr>
        </p:sp>
      </p:grpSp>
      <p:sp>
        <p:nvSpPr>
          <p:cNvPr id="5" name="Freeform 5"/>
          <p:cNvSpPr/>
          <p:nvPr/>
        </p:nvSpPr>
        <p:spPr>
          <a:xfrm rot="7840615">
            <a:off x="16316354" y="8527820"/>
            <a:ext cx="2783892" cy="911092"/>
          </a:xfrm>
          <a:custGeom>
            <a:avLst/>
            <a:gdLst/>
            <a:ahLst/>
            <a:cxnLst/>
            <a:rect l="l" t="t" r="r" b="b"/>
            <a:pathLst>
              <a:path w="2783892" h="911092">
                <a:moveTo>
                  <a:pt x="0" y="0"/>
                </a:moveTo>
                <a:lnTo>
                  <a:pt x="2783892" y="0"/>
                </a:lnTo>
                <a:lnTo>
                  <a:pt x="2783892" y="911092"/>
                </a:lnTo>
                <a:lnTo>
                  <a:pt x="0" y="9110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rot="-2459455">
            <a:off x="-128953" y="836666"/>
            <a:ext cx="2771117" cy="642644"/>
          </a:xfrm>
          <a:custGeom>
            <a:avLst/>
            <a:gdLst/>
            <a:ahLst/>
            <a:cxnLst/>
            <a:rect l="l" t="t" r="r" b="b"/>
            <a:pathLst>
              <a:path w="2771117" h="642644">
                <a:moveTo>
                  <a:pt x="0" y="0"/>
                </a:moveTo>
                <a:lnTo>
                  <a:pt x="2771117" y="0"/>
                </a:lnTo>
                <a:lnTo>
                  <a:pt x="2771117" y="642644"/>
                </a:lnTo>
                <a:lnTo>
                  <a:pt x="0" y="64264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rot="2367332">
            <a:off x="16196746" y="677637"/>
            <a:ext cx="2125108" cy="702125"/>
          </a:xfrm>
          <a:custGeom>
            <a:avLst/>
            <a:gdLst/>
            <a:ahLst/>
            <a:cxnLst/>
            <a:rect l="l" t="t" r="r" b="b"/>
            <a:pathLst>
              <a:path w="2125108" h="702125">
                <a:moveTo>
                  <a:pt x="0" y="0"/>
                </a:moveTo>
                <a:lnTo>
                  <a:pt x="2125108" y="0"/>
                </a:lnTo>
                <a:lnTo>
                  <a:pt x="2125108" y="702126"/>
                </a:lnTo>
                <a:lnTo>
                  <a:pt x="0" y="702126"/>
                </a:lnTo>
                <a:lnTo>
                  <a:pt x="0" y="0"/>
                </a:lnTo>
                <a:close/>
              </a:path>
            </a:pathLst>
          </a:custGeom>
          <a:blipFill>
            <a:blip r:embed="rId8">
              <a:extLst>
                <a:ext uri="{96DAC541-7B7A-43D3-8B79-37D633B846F1}">
                  <asvg:svgBlip xmlns:asvg="http://schemas.microsoft.com/office/drawing/2016/SVG/main" r:embed="rId9"/>
                </a:ext>
              </a:extLst>
            </a:blip>
            <a:stretch>
              <a:fillRect l="-1655" t="-135"/>
            </a:stretch>
          </a:blipFill>
        </p:spPr>
      </p:sp>
      <p:sp>
        <p:nvSpPr>
          <p:cNvPr id="8" name="Freeform 8"/>
          <p:cNvSpPr/>
          <p:nvPr/>
        </p:nvSpPr>
        <p:spPr>
          <a:xfrm rot="2376714">
            <a:off x="-84685" y="8656292"/>
            <a:ext cx="2553991" cy="654149"/>
          </a:xfrm>
          <a:custGeom>
            <a:avLst/>
            <a:gdLst/>
            <a:ahLst/>
            <a:cxnLst/>
            <a:rect l="l" t="t" r="r" b="b"/>
            <a:pathLst>
              <a:path w="2553991" h="654149">
                <a:moveTo>
                  <a:pt x="0" y="0"/>
                </a:moveTo>
                <a:lnTo>
                  <a:pt x="2553991" y="0"/>
                </a:lnTo>
                <a:lnTo>
                  <a:pt x="2553991" y="654149"/>
                </a:lnTo>
                <a:lnTo>
                  <a:pt x="0" y="65414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TextBox 9"/>
          <p:cNvSpPr txBox="1"/>
          <p:nvPr/>
        </p:nvSpPr>
        <p:spPr>
          <a:xfrm>
            <a:off x="1028700" y="1562100"/>
            <a:ext cx="16230600" cy="7153275"/>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AR Test</a:t>
            </a:r>
          </a:p>
          <a:p>
            <a:pPr algn="ctr">
              <a:lnSpc>
                <a:spcPts val="5635"/>
              </a:lnSpc>
              <a:spcBef>
                <a:spcPct val="0"/>
              </a:spcBef>
            </a:pPr>
            <a:r>
              <a:rPr lang="en-US" sz="4695">
                <a:solidFill>
                  <a:srgbClr val="000000"/>
                </a:solidFill>
                <a:latin typeface="Comic Sans"/>
                <a:ea typeface="Comic Sans"/>
                <a:cs typeface="Comic Sans"/>
                <a:sym typeface="Comic Sans"/>
              </a:rPr>
              <a:t>◦Each book that a child reads gives access to a ‘test’, which is a comprehension activity based on the book. </a:t>
            </a:r>
          </a:p>
          <a:p>
            <a:pPr algn="ctr">
              <a:lnSpc>
                <a:spcPts val="5635"/>
              </a:lnSpc>
              <a:spcBef>
                <a:spcPct val="0"/>
              </a:spcBef>
            </a:pPr>
            <a:r>
              <a:rPr lang="en-US" sz="4695">
                <a:solidFill>
                  <a:srgbClr val="000000"/>
                </a:solidFill>
                <a:latin typeface="Comic Sans"/>
                <a:ea typeface="Comic Sans"/>
                <a:cs typeface="Comic Sans"/>
                <a:sym typeface="Comic Sans"/>
              </a:rPr>
              <a:t>◦Each half term, children take a ‘star reading test’ based on the scores they have so far. This shows us their reading age and affects which books they bring home!</a:t>
            </a:r>
          </a:p>
          <a:p>
            <a:pPr algn="ctr">
              <a:lnSpc>
                <a:spcPts val="5635"/>
              </a:lnSpc>
              <a:spcBef>
                <a:spcPct val="0"/>
              </a:spcBef>
            </a:pPr>
            <a:r>
              <a:rPr lang="en-US" sz="4695">
                <a:solidFill>
                  <a:srgbClr val="000000"/>
                </a:solidFill>
                <a:latin typeface="Comic Sans"/>
                <a:ea typeface="Comic Sans"/>
                <a:cs typeface="Comic Sans"/>
                <a:sym typeface="Comic Sans"/>
              </a:rPr>
              <a:t>◦The results of these tests help to build up a bank of achievements which provide the evidence used to provide an accurate assessment of your child’s ability at the end of each half term.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TextBox 3"/>
          <p:cNvSpPr txBox="1"/>
          <p:nvPr/>
        </p:nvSpPr>
        <p:spPr>
          <a:xfrm>
            <a:off x="-921643" y="124902"/>
            <a:ext cx="12877959" cy="903798"/>
          </a:xfrm>
          <a:prstGeom prst="rect">
            <a:avLst/>
          </a:prstGeom>
        </p:spPr>
        <p:txBody>
          <a:bodyPr lIns="0" tIns="0" rIns="0" bIns="0" rtlCol="0" anchor="t">
            <a:spAutoFit/>
          </a:bodyPr>
          <a:lstStyle/>
          <a:p>
            <a:pPr marL="0" lvl="0" indent="0" algn="ctr">
              <a:lnSpc>
                <a:spcPts val="7191"/>
              </a:lnSpc>
              <a:spcBef>
                <a:spcPct val="0"/>
              </a:spcBef>
            </a:pPr>
            <a:r>
              <a:rPr lang="en-US" sz="5992">
                <a:solidFill>
                  <a:srgbClr val="272626"/>
                </a:solidFill>
                <a:latin typeface="Comic Sans"/>
                <a:ea typeface="Comic Sans"/>
                <a:cs typeface="Comic Sans"/>
                <a:sym typeface="Comic Sans"/>
              </a:rPr>
              <a:t>Wr</a:t>
            </a:r>
            <a:r>
              <a:rPr lang="en-US" sz="5992" u="none">
                <a:solidFill>
                  <a:srgbClr val="272626"/>
                </a:solidFill>
                <a:latin typeface="Comic Sans"/>
                <a:ea typeface="Comic Sans"/>
                <a:cs typeface="Comic Sans"/>
                <a:sym typeface="Comic Sans"/>
              </a:rPr>
              <a:t>iting </a:t>
            </a:r>
          </a:p>
        </p:txBody>
      </p:sp>
      <p:grpSp>
        <p:nvGrpSpPr>
          <p:cNvPr id="4" name="Group 4"/>
          <p:cNvGrpSpPr/>
          <p:nvPr/>
        </p:nvGrpSpPr>
        <p:grpSpPr>
          <a:xfrm>
            <a:off x="0" y="1286261"/>
            <a:ext cx="18005342" cy="8661549"/>
            <a:chOff x="0" y="0"/>
            <a:chExt cx="24007122" cy="11548732"/>
          </a:xfrm>
        </p:grpSpPr>
        <p:grpSp>
          <p:nvGrpSpPr>
            <p:cNvPr id="5" name="Group 5"/>
            <p:cNvGrpSpPr/>
            <p:nvPr/>
          </p:nvGrpSpPr>
          <p:grpSpPr>
            <a:xfrm>
              <a:off x="0" y="269003"/>
              <a:ext cx="23588293" cy="11279729"/>
              <a:chOff x="0" y="0"/>
              <a:chExt cx="14887960" cy="7119301"/>
            </a:xfrm>
          </p:grpSpPr>
          <p:sp>
            <p:nvSpPr>
              <p:cNvPr id="6" name="Freeform 6"/>
              <p:cNvSpPr/>
              <p:nvPr/>
            </p:nvSpPr>
            <p:spPr>
              <a:xfrm>
                <a:off x="-4213" y="0"/>
                <a:ext cx="14892174" cy="7119301"/>
              </a:xfrm>
              <a:custGeom>
                <a:avLst/>
                <a:gdLst/>
                <a:ahLst/>
                <a:cxnLst/>
                <a:rect l="l" t="t" r="r" b="b"/>
                <a:pathLst>
                  <a:path w="14892174" h="7119301">
                    <a:moveTo>
                      <a:pt x="278431" y="16918"/>
                    </a:moveTo>
                    <a:cubicBezTo>
                      <a:pt x="278431" y="16918"/>
                      <a:pt x="604014" y="12258"/>
                      <a:pt x="1135242" y="12454"/>
                    </a:cubicBezTo>
                    <a:cubicBezTo>
                      <a:pt x="12370183" y="12671"/>
                      <a:pt x="14618105" y="0"/>
                      <a:pt x="14618105" y="0"/>
                    </a:cubicBezTo>
                    <a:cubicBezTo>
                      <a:pt x="14685568" y="0"/>
                      <a:pt x="14761506" y="0"/>
                      <a:pt x="14840278" y="85073"/>
                    </a:cubicBezTo>
                    <a:cubicBezTo>
                      <a:pt x="14883257" y="131488"/>
                      <a:pt x="14884325" y="240224"/>
                      <a:pt x="14884730" y="320281"/>
                    </a:cubicBezTo>
                    <a:cubicBezTo>
                      <a:pt x="14884730" y="320281"/>
                      <a:pt x="14883026" y="5267918"/>
                      <a:pt x="14883026" y="6356717"/>
                    </a:cubicBezTo>
                    <a:cubicBezTo>
                      <a:pt x="14883026" y="6570876"/>
                      <a:pt x="14892174" y="6870054"/>
                      <a:pt x="14892174" y="6870054"/>
                    </a:cubicBezTo>
                    <a:cubicBezTo>
                      <a:pt x="14892174" y="6998723"/>
                      <a:pt x="14888004" y="7119301"/>
                      <a:pt x="14635166" y="7111167"/>
                    </a:cubicBezTo>
                    <a:cubicBezTo>
                      <a:pt x="14635166" y="7111167"/>
                      <a:pt x="14258693" y="7090868"/>
                      <a:pt x="12772540" y="7098467"/>
                    </a:cubicBezTo>
                    <a:cubicBezTo>
                      <a:pt x="3286624"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sp>
        </p:grpSp>
        <p:grpSp>
          <p:nvGrpSpPr>
            <p:cNvPr id="7" name="Group 7"/>
            <p:cNvGrpSpPr/>
            <p:nvPr/>
          </p:nvGrpSpPr>
          <p:grpSpPr>
            <a:xfrm>
              <a:off x="442764" y="0"/>
              <a:ext cx="23564358" cy="11201268"/>
              <a:chOff x="0" y="0"/>
              <a:chExt cx="14909260" cy="7087086"/>
            </a:xfrm>
          </p:grpSpPr>
          <p:sp>
            <p:nvSpPr>
              <p:cNvPr id="8" name="Freeform 8"/>
              <p:cNvSpPr/>
              <p:nvPr/>
            </p:nvSpPr>
            <p:spPr>
              <a:xfrm>
                <a:off x="-4213" y="0"/>
                <a:ext cx="14913473" cy="7087086"/>
              </a:xfrm>
              <a:custGeom>
                <a:avLst/>
                <a:gdLst/>
                <a:ahLst/>
                <a:cxnLst/>
                <a:rect l="l" t="t" r="r" b="b"/>
                <a:pathLst>
                  <a:path w="14913473" h="7087086">
                    <a:moveTo>
                      <a:pt x="278431" y="16918"/>
                    </a:moveTo>
                    <a:cubicBezTo>
                      <a:pt x="278431" y="16918"/>
                      <a:pt x="604014" y="12258"/>
                      <a:pt x="1135621" y="12454"/>
                    </a:cubicBezTo>
                    <a:cubicBezTo>
                      <a:pt x="12388789" y="12671"/>
                      <a:pt x="14639405" y="0"/>
                      <a:pt x="14639405" y="0"/>
                    </a:cubicBezTo>
                    <a:cubicBezTo>
                      <a:pt x="14706869" y="0"/>
                      <a:pt x="14782806" y="0"/>
                      <a:pt x="14861579" y="85073"/>
                    </a:cubicBezTo>
                    <a:cubicBezTo>
                      <a:pt x="14904556" y="131488"/>
                      <a:pt x="14905624" y="240224"/>
                      <a:pt x="14906029" y="320281"/>
                    </a:cubicBezTo>
                    <a:cubicBezTo>
                      <a:pt x="14906029" y="320281"/>
                      <a:pt x="14904325" y="5241263"/>
                      <a:pt x="14904325" y="6324502"/>
                    </a:cubicBezTo>
                    <a:cubicBezTo>
                      <a:pt x="14904325" y="6538661"/>
                      <a:pt x="14913473" y="6837839"/>
                      <a:pt x="14913473" y="6837839"/>
                    </a:cubicBezTo>
                    <a:cubicBezTo>
                      <a:pt x="14913473" y="6966508"/>
                      <a:pt x="14909303" y="7087086"/>
                      <a:pt x="14656466" y="7078952"/>
                    </a:cubicBezTo>
                    <a:cubicBezTo>
                      <a:pt x="14656466" y="7078952"/>
                      <a:pt x="14279993" y="7058653"/>
                      <a:pt x="12791798" y="7066252"/>
                    </a:cubicBezTo>
                    <a:cubicBezTo>
                      <a:pt x="3290493"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sp>
        </p:grpSp>
      </p:grpSp>
      <p:sp>
        <p:nvSpPr>
          <p:cNvPr id="9" name="TextBox 9"/>
          <p:cNvSpPr txBox="1"/>
          <p:nvPr/>
        </p:nvSpPr>
        <p:spPr>
          <a:xfrm>
            <a:off x="576447" y="1028700"/>
            <a:ext cx="17428895" cy="8361706"/>
          </a:xfrm>
          <a:prstGeom prst="rect">
            <a:avLst/>
          </a:prstGeom>
        </p:spPr>
        <p:txBody>
          <a:bodyPr lIns="0" tIns="0" rIns="0" bIns="0" rtlCol="0" anchor="t">
            <a:spAutoFit/>
          </a:bodyPr>
          <a:lstStyle/>
          <a:p>
            <a:pPr algn="ctr">
              <a:lnSpc>
                <a:spcPts val="4397"/>
              </a:lnSpc>
              <a:spcBef>
                <a:spcPct val="0"/>
              </a:spcBef>
            </a:pPr>
            <a:endParaRPr/>
          </a:p>
          <a:p>
            <a:pPr algn="ctr">
              <a:lnSpc>
                <a:spcPts val="4397"/>
              </a:lnSpc>
              <a:spcBef>
                <a:spcPct val="0"/>
              </a:spcBef>
            </a:pPr>
            <a:r>
              <a:rPr lang="en-US" sz="3664">
                <a:solidFill>
                  <a:srgbClr val="272626"/>
                </a:solidFill>
                <a:latin typeface="Comic Sans"/>
                <a:ea typeface="Comic Sans"/>
                <a:cs typeface="Comic Sans"/>
                <a:sym typeface="Comic Sans"/>
              </a:rPr>
              <a:t>We use a pathways to write program., which follows a mastery approach to writing. Children write five times a week, using high quality texts, with repeated practice to build and master key skills. </a:t>
            </a:r>
          </a:p>
          <a:p>
            <a:pPr algn="ctr">
              <a:lnSpc>
                <a:spcPts val="4397"/>
              </a:lnSpc>
              <a:spcBef>
                <a:spcPct val="0"/>
              </a:spcBef>
            </a:pPr>
            <a:r>
              <a:rPr lang="en-US" sz="3664">
                <a:solidFill>
                  <a:srgbClr val="272626"/>
                </a:solidFill>
                <a:latin typeface="Comic Sans"/>
                <a:ea typeface="Comic Sans"/>
                <a:cs typeface="Comic Sans"/>
                <a:sym typeface="Comic Sans"/>
              </a:rPr>
              <a:t>Spelling</a:t>
            </a:r>
          </a:p>
          <a:p>
            <a:pPr algn="ctr">
              <a:lnSpc>
                <a:spcPts val="4397"/>
              </a:lnSpc>
              <a:spcBef>
                <a:spcPct val="0"/>
              </a:spcBef>
            </a:pPr>
            <a:r>
              <a:rPr lang="en-US" sz="3664">
                <a:solidFill>
                  <a:srgbClr val="272626"/>
                </a:solidFill>
                <a:latin typeface="Comic Sans"/>
                <a:ea typeface="Comic Sans"/>
                <a:cs typeface="Comic Sans"/>
                <a:sym typeface="Comic Sans"/>
              </a:rPr>
              <a:t>We use pathways to spell, which follows a clear, progressive program.</a:t>
            </a:r>
          </a:p>
          <a:p>
            <a:pPr algn="ctr">
              <a:lnSpc>
                <a:spcPts val="4397"/>
              </a:lnSpc>
              <a:spcBef>
                <a:spcPct val="0"/>
              </a:spcBef>
            </a:pPr>
            <a:r>
              <a:rPr lang="en-US" sz="3664">
                <a:solidFill>
                  <a:srgbClr val="272626"/>
                </a:solidFill>
                <a:latin typeface="Comic Sans"/>
                <a:ea typeface="Comic Sans"/>
                <a:cs typeface="Comic Sans"/>
                <a:sym typeface="Comic Sans"/>
              </a:rPr>
              <a:t>Poetry</a:t>
            </a:r>
          </a:p>
          <a:p>
            <a:pPr algn="ctr">
              <a:lnSpc>
                <a:spcPts val="4397"/>
              </a:lnSpc>
              <a:spcBef>
                <a:spcPct val="0"/>
              </a:spcBef>
            </a:pPr>
            <a:r>
              <a:rPr lang="en-US" sz="3664">
                <a:solidFill>
                  <a:srgbClr val="272626"/>
                </a:solidFill>
                <a:latin typeface="Comic Sans"/>
                <a:ea typeface="Comic Sans"/>
                <a:cs typeface="Comic Sans"/>
                <a:sym typeface="Comic Sans"/>
              </a:rPr>
              <a:t>Each year group completes 4 poetry units, focusing on vocabulary, performance and collaboration</a:t>
            </a:r>
          </a:p>
          <a:p>
            <a:pPr algn="ctr">
              <a:lnSpc>
                <a:spcPts val="4397"/>
              </a:lnSpc>
              <a:spcBef>
                <a:spcPct val="0"/>
              </a:spcBef>
            </a:pPr>
            <a:r>
              <a:rPr lang="en-US" sz="3664">
                <a:solidFill>
                  <a:srgbClr val="272626"/>
                </a:solidFill>
                <a:latin typeface="Comic Sans"/>
                <a:ea typeface="Comic Sans"/>
                <a:cs typeface="Comic Sans"/>
                <a:sym typeface="Comic Sans"/>
              </a:rPr>
              <a:t>Grammar and Punctuation</a:t>
            </a:r>
          </a:p>
          <a:p>
            <a:pPr algn="ctr">
              <a:lnSpc>
                <a:spcPts val="4397"/>
              </a:lnSpc>
              <a:spcBef>
                <a:spcPct val="0"/>
              </a:spcBef>
            </a:pPr>
            <a:r>
              <a:rPr lang="en-US" sz="3664">
                <a:solidFill>
                  <a:srgbClr val="272626"/>
                </a:solidFill>
                <a:latin typeface="Comic Sans"/>
                <a:ea typeface="Comic Sans"/>
                <a:cs typeface="Comic Sans"/>
                <a:sym typeface="Comic Sans"/>
              </a:rPr>
              <a:t>In the first half of the Autumn Term, we focus on closing any gaps in grammar and sentence skills through 20 targeted lessons. </a:t>
            </a:r>
          </a:p>
          <a:p>
            <a:pPr algn="ctr">
              <a:lnSpc>
                <a:spcPts val="4397"/>
              </a:lnSpc>
              <a:spcBef>
                <a:spcPct val="0"/>
              </a:spcBef>
            </a:pPr>
            <a:r>
              <a:rPr lang="en-US" sz="3664">
                <a:solidFill>
                  <a:srgbClr val="272626"/>
                </a:solidFill>
                <a:latin typeface="Comic Sans"/>
                <a:ea typeface="Comic Sans"/>
                <a:cs typeface="Comic Sans"/>
                <a:sym typeface="Comic Sans"/>
              </a:rPr>
              <a:t>Handwriting</a:t>
            </a:r>
          </a:p>
          <a:p>
            <a:pPr algn="ctr">
              <a:lnSpc>
                <a:spcPts val="4397"/>
              </a:lnSpc>
              <a:spcBef>
                <a:spcPct val="0"/>
              </a:spcBef>
            </a:pPr>
            <a:r>
              <a:rPr lang="en-US" sz="3664">
                <a:solidFill>
                  <a:srgbClr val="272626"/>
                </a:solidFill>
                <a:latin typeface="Comic Sans"/>
                <a:ea typeface="Comic Sans"/>
                <a:cs typeface="Comic Sans"/>
                <a:sym typeface="Comic Sans"/>
              </a:rPr>
              <a:t>We use the letter join scheme, with a goal for all pupils to produce fluent and legible handwriting by the end of Key Stage 2.</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2" name="Group 2"/>
          <p:cNvGrpSpPr/>
          <p:nvPr/>
        </p:nvGrpSpPr>
        <p:grpSpPr>
          <a:xfrm>
            <a:off x="4159662" y="864069"/>
            <a:ext cx="12848731" cy="8118486"/>
            <a:chOff x="0" y="0"/>
            <a:chExt cx="9825898" cy="6208505"/>
          </a:xfrm>
        </p:grpSpPr>
        <p:sp>
          <p:nvSpPr>
            <p:cNvPr id="3" name="Freeform 3"/>
            <p:cNvSpPr/>
            <p:nvPr/>
          </p:nvSpPr>
          <p:spPr>
            <a:xfrm>
              <a:off x="-4213" y="0"/>
              <a:ext cx="9830111" cy="6208505"/>
            </a:xfrm>
            <a:custGeom>
              <a:avLst/>
              <a:gdLst/>
              <a:ahLst/>
              <a:cxnLst/>
              <a:rect l="l" t="t" r="r" b="b"/>
              <a:pathLst>
                <a:path w="9830111" h="6208505">
                  <a:moveTo>
                    <a:pt x="278431" y="16918"/>
                  </a:moveTo>
                  <a:cubicBezTo>
                    <a:pt x="278431" y="16918"/>
                    <a:pt x="604014" y="12258"/>
                    <a:pt x="1045115" y="12454"/>
                  </a:cubicBezTo>
                  <a:cubicBezTo>
                    <a:pt x="7948380" y="12671"/>
                    <a:pt x="9556042" y="0"/>
                    <a:pt x="9556042" y="0"/>
                  </a:cubicBezTo>
                  <a:cubicBezTo>
                    <a:pt x="9623506" y="0"/>
                    <a:pt x="9699443" y="0"/>
                    <a:pt x="9778216" y="85073"/>
                  </a:cubicBezTo>
                  <a:cubicBezTo>
                    <a:pt x="9821194" y="131488"/>
                    <a:pt x="9822262" y="240224"/>
                    <a:pt x="9822667" y="320281"/>
                  </a:cubicBezTo>
                  <a:cubicBezTo>
                    <a:pt x="9822667" y="320281"/>
                    <a:pt x="9820963" y="4514343"/>
                    <a:pt x="9820963" y="5445921"/>
                  </a:cubicBezTo>
                  <a:cubicBezTo>
                    <a:pt x="9820963" y="5660080"/>
                    <a:pt x="9830111" y="5959259"/>
                    <a:pt x="9830111" y="5959259"/>
                  </a:cubicBezTo>
                  <a:cubicBezTo>
                    <a:pt x="9830111" y="6087927"/>
                    <a:pt x="9825941" y="6208505"/>
                    <a:pt x="9573103" y="6200371"/>
                  </a:cubicBezTo>
                  <a:cubicBezTo>
                    <a:pt x="9573103" y="6200371"/>
                    <a:pt x="9196631" y="6180072"/>
                    <a:pt x="8195607" y="6187671"/>
                  </a:cubicBezTo>
                  <a:cubicBezTo>
                    <a:pt x="2367023" y="6195805"/>
                    <a:pt x="304023" y="6208505"/>
                    <a:pt x="304023" y="6208505"/>
                  </a:cubicBezTo>
                  <a:cubicBezTo>
                    <a:pt x="132548" y="6208505"/>
                    <a:pt x="4213" y="6107436"/>
                    <a:pt x="8532" y="5904889"/>
                  </a:cubicBezTo>
                  <a:cubicBezTo>
                    <a:pt x="8532" y="5904889"/>
                    <a:pt x="9630" y="5406348"/>
                    <a:pt x="4815" y="1542525"/>
                  </a:cubicBezTo>
                  <a:cubicBezTo>
                    <a:pt x="0" y="663668"/>
                    <a:pt x="25592" y="330596"/>
                    <a:pt x="25592" y="330596"/>
                  </a:cubicBezTo>
                  <a:cubicBezTo>
                    <a:pt x="27224" y="150571"/>
                    <a:pt x="143504" y="16918"/>
                    <a:pt x="278431" y="16918"/>
                  </a:cubicBezTo>
                  <a:close/>
                </a:path>
              </a:pathLst>
            </a:custGeom>
            <a:solidFill>
              <a:srgbClr val="000000">
                <a:alpha val="0"/>
              </a:srgbClr>
            </a:solidFill>
          </p:spPr>
        </p:sp>
      </p:grpSp>
      <p:grpSp>
        <p:nvGrpSpPr>
          <p:cNvPr id="4" name="Group 4"/>
          <p:cNvGrpSpPr/>
          <p:nvPr/>
        </p:nvGrpSpPr>
        <p:grpSpPr>
          <a:xfrm>
            <a:off x="548659" y="732326"/>
            <a:ext cx="17187051" cy="9068387"/>
            <a:chOff x="0" y="0"/>
            <a:chExt cx="22916068" cy="12091182"/>
          </a:xfrm>
        </p:grpSpPr>
        <p:grpSp>
          <p:nvGrpSpPr>
            <p:cNvPr id="5" name="Group 5"/>
            <p:cNvGrpSpPr/>
            <p:nvPr/>
          </p:nvGrpSpPr>
          <p:grpSpPr>
            <a:xfrm>
              <a:off x="0" y="281638"/>
              <a:ext cx="22516274" cy="11809544"/>
              <a:chOff x="0" y="0"/>
              <a:chExt cx="13573778" cy="7119301"/>
            </a:xfrm>
          </p:grpSpPr>
          <p:sp>
            <p:nvSpPr>
              <p:cNvPr id="6" name="Freeform 6"/>
              <p:cNvSpPr/>
              <p:nvPr/>
            </p:nvSpPr>
            <p:spPr>
              <a:xfrm>
                <a:off x="-4213" y="0"/>
                <a:ext cx="13577990" cy="7119301"/>
              </a:xfrm>
              <a:custGeom>
                <a:avLst/>
                <a:gdLst/>
                <a:ahLst/>
                <a:cxnLst/>
                <a:rect l="l" t="t" r="r" b="b"/>
                <a:pathLst>
                  <a:path w="13577990" h="7119301">
                    <a:moveTo>
                      <a:pt x="278431" y="16918"/>
                    </a:moveTo>
                    <a:cubicBezTo>
                      <a:pt x="278431" y="16918"/>
                      <a:pt x="604014" y="12258"/>
                      <a:pt x="1111844" y="12454"/>
                    </a:cubicBezTo>
                    <a:cubicBezTo>
                      <a:pt x="11222221" y="12671"/>
                      <a:pt x="13303922" y="0"/>
                      <a:pt x="13303922" y="0"/>
                    </a:cubicBezTo>
                    <a:cubicBezTo>
                      <a:pt x="13371386" y="0"/>
                      <a:pt x="13447323" y="0"/>
                      <a:pt x="13526096" y="85073"/>
                    </a:cubicBezTo>
                    <a:cubicBezTo>
                      <a:pt x="13569073" y="131488"/>
                      <a:pt x="13570142" y="240224"/>
                      <a:pt x="13570548" y="320281"/>
                    </a:cubicBezTo>
                    <a:cubicBezTo>
                      <a:pt x="13570548" y="320281"/>
                      <a:pt x="13568842" y="5267918"/>
                      <a:pt x="13568842" y="6356717"/>
                    </a:cubicBezTo>
                    <a:cubicBezTo>
                      <a:pt x="13568842" y="6570876"/>
                      <a:pt x="13577991" y="6870054"/>
                      <a:pt x="13577991" y="6870054"/>
                    </a:cubicBezTo>
                    <a:cubicBezTo>
                      <a:pt x="13577991" y="6998723"/>
                      <a:pt x="13573822" y="7119301"/>
                      <a:pt x="13320983" y="7111167"/>
                    </a:cubicBezTo>
                    <a:cubicBezTo>
                      <a:pt x="13320983" y="7111167"/>
                      <a:pt x="12944511" y="7090868"/>
                      <a:pt x="11584304" y="7098467"/>
                    </a:cubicBezTo>
                    <a:cubicBezTo>
                      <a:pt x="3047883"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sp>
        </p:grpSp>
        <p:grpSp>
          <p:nvGrpSpPr>
            <p:cNvPr id="7" name="Group 7"/>
            <p:cNvGrpSpPr/>
            <p:nvPr/>
          </p:nvGrpSpPr>
          <p:grpSpPr>
            <a:xfrm>
              <a:off x="422642" y="0"/>
              <a:ext cx="22493426" cy="11727398"/>
              <a:chOff x="0" y="0"/>
              <a:chExt cx="13593197" cy="7087086"/>
            </a:xfrm>
          </p:grpSpPr>
          <p:sp>
            <p:nvSpPr>
              <p:cNvPr id="8" name="Freeform 8"/>
              <p:cNvSpPr/>
              <p:nvPr/>
            </p:nvSpPr>
            <p:spPr>
              <a:xfrm>
                <a:off x="-4213" y="0"/>
                <a:ext cx="13597411" cy="7087086"/>
              </a:xfrm>
              <a:custGeom>
                <a:avLst/>
                <a:gdLst/>
                <a:ahLst/>
                <a:cxnLst/>
                <a:rect l="l" t="t" r="r" b="b"/>
                <a:pathLst>
                  <a:path w="13597411" h="7087086">
                    <a:moveTo>
                      <a:pt x="278431" y="16918"/>
                    </a:moveTo>
                    <a:cubicBezTo>
                      <a:pt x="278431" y="16918"/>
                      <a:pt x="604014" y="12258"/>
                      <a:pt x="1112190" y="12454"/>
                    </a:cubicBezTo>
                    <a:cubicBezTo>
                      <a:pt x="11239185" y="12671"/>
                      <a:pt x="13323343" y="0"/>
                      <a:pt x="13323343" y="0"/>
                    </a:cubicBezTo>
                    <a:cubicBezTo>
                      <a:pt x="13390805" y="0"/>
                      <a:pt x="13466743" y="0"/>
                      <a:pt x="13545515" y="85073"/>
                    </a:cubicBezTo>
                    <a:cubicBezTo>
                      <a:pt x="13588494" y="131488"/>
                      <a:pt x="13589562" y="240224"/>
                      <a:pt x="13589967" y="320281"/>
                    </a:cubicBezTo>
                    <a:cubicBezTo>
                      <a:pt x="13589967" y="320281"/>
                      <a:pt x="13588263" y="5241263"/>
                      <a:pt x="13588263" y="6324502"/>
                    </a:cubicBezTo>
                    <a:cubicBezTo>
                      <a:pt x="13588263" y="6538661"/>
                      <a:pt x="13597411" y="6837839"/>
                      <a:pt x="13597411" y="6837839"/>
                    </a:cubicBezTo>
                    <a:cubicBezTo>
                      <a:pt x="13597411" y="6966508"/>
                      <a:pt x="13593241" y="7087086"/>
                      <a:pt x="13340404" y="7078952"/>
                    </a:cubicBezTo>
                    <a:cubicBezTo>
                      <a:pt x="13340404" y="7078952"/>
                      <a:pt x="12963930" y="7058653"/>
                      <a:pt x="11601862" y="7066252"/>
                    </a:cubicBezTo>
                    <a:cubicBezTo>
                      <a:pt x="3051411"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sp>
        </p:grpSp>
      </p:grpSp>
      <p:sp>
        <p:nvSpPr>
          <p:cNvPr id="9" name="TextBox 9"/>
          <p:cNvSpPr txBox="1"/>
          <p:nvPr/>
        </p:nvSpPr>
        <p:spPr>
          <a:xfrm>
            <a:off x="1028700" y="741851"/>
            <a:ext cx="8482964" cy="1047750"/>
          </a:xfrm>
          <a:prstGeom prst="rect">
            <a:avLst/>
          </a:prstGeom>
        </p:spPr>
        <p:txBody>
          <a:bodyPr lIns="0" tIns="0" rIns="0" bIns="0" rtlCol="0" anchor="t">
            <a:spAutoFit/>
          </a:bodyPr>
          <a:lstStyle/>
          <a:p>
            <a:pPr algn="ctr">
              <a:lnSpc>
                <a:spcPts val="8399"/>
              </a:lnSpc>
            </a:pPr>
            <a:r>
              <a:rPr lang="en-US" sz="6999">
                <a:solidFill>
                  <a:srgbClr val="272626"/>
                </a:solidFill>
                <a:latin typeface="Comic Sans"/>
                <a:ea typeface="Comic Sans"/>
                <a:cs typeface="Comic Sans"/>
                <a:sym typeface="Comic Sans"/>
              </a:rPr>
              <a:t>Termly Assessment</a:t>
            </a:r>
          </a:p>
        </p:txBody>
      </p:sp>
      <p:sp>
        <p:nvSpPr>
          <p:cNvPr id="10" name="TextBox 10"/>
          <p:cNvSpPr txBox="1"/>
          <p:nvPr/>
        </p:nvSpPr>
        <p:spPr>
          <a:xfrm>
            <a:off x="1028700" y="1933039"/>
            <a:ext cx="16707010" cy="6490476"/>
          </a:xfrm>
          <a:prstGeom prst="rect">
            <a:avLst/>
          </a:prstGeom>
        </p:spPr>
        <p:txBody>
          <a:bodyPr lIns="0" tIns="0" rIns="0" bIns="0" rtlCol="0" anchor="t">
            <a:spAutoFit/>
          </a:bodyPr>
          <a:lstStyle/>
          <a:p>
            <a:pPr algn="ctr">
              <a:lnSpc>
                <a:spcPts val="5119"/>
              </a:lnSpc>
              <a:spcBef>
                <a:spcPct val="0"/>
              </a:spcBef>
            </a:pPr>
            <a:r>
              <a:rPr lang="en-US" sz="4266">
                <a:solidFill>
                  <a:srgbClr val="272626"/>
                </a:solidFill>
                <a:latin typeface="Comic Sans"/>
                <a:ea typeface="Comic Sans"/>
                <a:cs typeface="Comic Sans"/>
                <a:sym typeface="Comic Sans"/>
              </a:rPr>
              <a:t>Maths Assessment </a:t>
            </a:r>
          </a:p>
          <a:p>
            <a:pPr algn="ctr">
              <a:lnSpc>
                <a:spcPts val="5119"/>
              </a:lnSpc>
              <a:spcBef>
                <a:spcPct val="0"/>
              </a:spcBef>
            </a:pPr>
            <a:r>
              <a:rPr lang="en-US" sz="4266">
                <a:solidFill>
                  <a:srgbClr val="272626"/>
                </a:solidFill>
                <a:latin typeface="Comic Sans"/>
                <a:ea typeface="Comic Sans"/>
                <a:cs typeface="Comic Sans"/>
                <a:sym typeface="Comic Sans"/>
              </a:rPr>
              <a:t>◦Termly assessments completed through White Rose Maths (inline with teaching)</a:t>
            </a:r>
          </a:p>
          <a:p>
            <a:pPr algn="ctr">
              <a:lnSpc>
                <a:spcPts val="5119"/>
              </a:lnSpc>
              <a:spcBef>
                <a:spcPct val="0"/>
              </a:spcBef>
            </a:pPr>
            <a:endParaRPr lang="en-US" sz="4266">
              <a:solidFill>
                <a:srgbClr val="272626"/>
              </a:solidFill>
              <a:latin typeface="Comic Sans"/>
              <a:ea typeface="Comic Sans"/>
              <a:cs typeface="Comic Sans"/>
              <a:sym typeface="Comic Sans"/>
            </a:endParaRPr>
          </a:p>
          <a:p>
            <a:pPr algn="ctr">
              <a:lnSpc>
                <a:spcPts val="5119"/>
              </a:lnSpc>
              <a:spcBef>
                <a:spcPct val="0"/>
              </a:spcBef>
            </a:pPr>
            <a:r>
              <a:rPr lang="en-US" sz="4266">
                <a:solidFill>
                  <a:srgbClr val="272626"/>
                </a:solidFill>
                <a:latin typeface="Comic Sans"/>
                <a:ea typeface="Comic Sans"/>
                <a:cs typeface="Comic Sans"/>
                <a:sym typeface="Comic Sans"/>
              </a:rPr>
              <a:t> Reading Assessment </a:t>
            </a:r>
          </a:p>
          <a:p>
            <a:pPr algn="ctr">
              <a:lnSpc>
                <a:spcPts val="5119"/>
              </a:lnSpc>
              <a:spcBef>
                <a:spcPct val="0"/>
              </a:spcBef>
            </a:pPr>
            <a:r>
              <a:rPr lang="en-US" sz="4266">
                <a:solidFill>
                  <a:srgbClr val="272626"/>
                </a:solidFill>
                <a:latin typeface="Comic Sans"/>
                <a:ea typeface="Comic Sans"/>
                <a:cs typeface="Comic Sans"/>
                <a:sym typeface="Comic Sans"/>
              </a:rPr>
              <a:t>◦Progress in Reading Assessment (PIRA) . This is similar to the PUMA Maths test. </a:t>
            </a:r>
          </a:p>
          <a:p>
            <a:pPr algn="ctr">
              <a:lnSpc>
                <a:spcPts val="5119"/>
              </a:lnSpc>
              <a:spcBef>
                <a:spcPct val="0"/>
              </a:spcBef>
            </a:pPr>
            <a:endParaRPr lang="en-US" sz="4266">
              <a:solidFill>
                <a:srgbClr val="272626"/>
              </a:solidFill>
              <a:latin typeface="Comic Sans"/>
              <a:ea typeface="Comic Sans"/>
              <a:cs typeface="Comic Sans"/>
              <a:sym typeface="Comic Sans"/>
            </a:endParaRPr>
          </a:p>
          <a:p>
            <a:pPr algn="ctr">
              <a:lnSpc>
                <a:spcPts val="5119"/>
              </a:lnSpc>
              <a:spcBef>
                <a:spcPct val="0"/>
              </a:spcBef>
            </a:pPr>
            <a:r>
              <a:rPr lang="en-US" sz="4266">
                <a:solidFill>
                  <a:srgbClr val="272626"/>
                </a:solidFill>
                <a:latin typeface="Comic Sans"/>
                <a:ea typeface="Comic Sans"/>
                <a:cs typeface="Comic Sans"/>
                <a:sym typeface="Comic Sans"/>
              </a:rPr>
              <a:t>Writing Assessment </a:t>
            </a:r>
          </a:p>
          <a:p>
            <a:pPr algn="ctr">
              <a:lnSpc>
                <a:spcPts val="5119"/>
              </a:lnSpc>
              <a:spcBef>
                <a:spcPct val="0"/>
              </a:spcBef>
            </a:pPr>
            <a:r>
              <a:rPr lang="en-US" sz="4266">
                <a:solidFill>
                  <a:srgbClr val="272626"/>
                </a:solidFill>
                <a:latin typeface="Comic Sans"/>
                <a:ea typeface="Comic Sans"/>
                <a:cs typeface="Comic Sans"/>
                <a:sym typeface="Comic Sans"/>
              </a:rPr>
              <a:t>◦Produce four/five formal pieces of writing.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9ED"/>
        </a:solidFill>
        <a:effectLst/>
      </p:bgPr>
    </p:bg>
    <p:spTree>
      <p:nvGrpSpPr>
        <p:cNvPr id="1" name=""/>
        <p:cNvGrpSpPr/>
        <p:nvPr/>
      </p:nvGrpSpPr>
      <p:grpSpPr>
        <a:xfrm>
          <a:off x="0" y="0"/>
          <a:ext cx="0" cy="0"/>
          <a:chOff x="0" y="0"/>
          <a:chExt cx="0" cy="0"/>
        </a:xfrm>
      </p:grpSpPr>
      <p:sp>
        <p:nvSpPr>
          <p:cNvPr id="2" name="Freeform 2"/>
          <p:cNvSpPr/>
          <p:nvPr/>
        </p:nvSpPr>
        <p:spPr>
          <a:xfrm rot="835503">
            <a:off x="-352745" y="-97672"/>
            <a:ext cx="3415912" cy="3260644"/>
          </a:xfrm>
          <a:custGeom>
            <a:avLst/>
            <a:gdLst/>
            <a:ahLst/>
            <a:cxnLst/>
            <a:rect l="l" t="t" r="r" b="b"/>
            <a:pathLst>
              <a:path w="3415912" h="3260644">
                <a:moveTo>
                  <a:pt x="0" y="0"/>
                </a:moveTo>
                <a:lnTo>
                  <a:pt x="3415912" y="0"/>
                </a:lnTo>
                <a:lnTo>
                  <a:pt x="3415912" y="3260644"/>
                </a:lnTo>
                <a:lnTo>
                  <a:pt x="0" y="32606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1131074">
            <a:off x="16230173" y="-686095"/>
            <a:ext cx="3772754" cy="8266990"/>
          </a:xfrm>
          <a:custGeom>
            <a:avLst/>
            <a:gdLst/>
            <a:ahLst/>
            <a:cxnLst/>
            <a:rect l="l" t="t" r="r" b="b"/>
            <a:pathLst>
              <a:path w="3772754" h="8266990">
                <a:moveTo>
                  <a:pt x="0" y="0"/>
                </a:moveTo>
                <a:lnTo>
                  <a:pt x="3772754" y="0"/>
                </a:lnTo>
                <a:lnTo>
                  <a:pt x="3772754" y="8266991"/>
                </a:lnTo>
                <a:lnTo>
                  <a:pt x="0" y="826699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755739">
            <a:off x="16188702" y="6886618"/>
            <a:ext cx="3484672" cy="3582373"/>
          </a:xfrm>
          <a:custGeom>
            <a:avLst/>
            <a:gdLst/>
            <a:ahLst/>
            <a:cxnLst/>
            <a:rect l="l" t="t" r="r" b="b"/>
            <a:pathLst>
              <a:path w="3484672" h="3582373">
                <a:moveTo>
                  <a:pt x="0" y="0"/>
                </a:moveTo>
                <a:lnTo>
                  <a:pt x="3484672" y="0"/>
                </a:lnTo>
                <a:lnTo>
                  <a:pt x="3484672" y="3582373"/>
                </a:lnTo>
                <a:lnTo>
                  <a:pt x="0" y="358237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2169688">
            <a:off x="493254" y="3722590"/>
            <a:ext cx="1750852" cy="922554"/>
          </a:xfrm>
          <a:custGeom>
            <a:avLst/>
            <a:gdLst/>
            <a:ahLst/>
            <a:cxnLst/>
            <a:rect l="l" t="t" r="r" b="b"/>
            <a:pathLst>
              <a:path w="1750852" h="922554">
                <a:moveTo>
                  <a:pt x="0" y="0"/>
                </a:moveTo>
                <a:lnTo>
                  <a:pt x="1750853" y="0"/>
                </a:lnTo>
                <a:lnTo>
                  <a:pt x="1750853" y="922554"/>
                </a:lnTo>
                <a:lnTo>
                  <a:pt x="0" y="92255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rot="-1361682">
            <a:off x="-2036897" y="5069565"/>
            <a:ext cx="4495277" cy="5986446"/>
          </a:xfrm>
          <a:custGeom>
            <a:avLst/>
            <a:gdLst/>
            <a:ahLst/>
            <a:cxnLst/>
            <a:rect l="l" t="t" r="r" b="b"/>
            <a:pathLst>
              <a:path w="4495277" h="5986446">
                <a:moveTo>
                  <a:pt x="0" y="0"/>
                </a:moveTo>
                <a:lnTo>
                  <a:pt x="4495277" y="0"/>
                </a:lnTo>
                <a:lnTo>
                  <a:pt x="4495277" y="5986446"/>
                </a:lnTo>
                <a:lnTo>
                  <a:pt x="0" y="598644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rot="-7600926">
            <a:off x="16119247" y="6727492"/>
            <a:ext cx="649589" cy="1345737"/>
          </a:xfrm>
          <a:custGeom>
            <a:avLst/>
            <a:gdLst/>
            <a:ahLst/>
            <a:cxnLst/>
            <a:rect l="l" t="t" r="r" b="b"/>
            <a:pathLst>
              <a:path w="649589" h="1345737">
                <a:moveTo>
                  <a:pt x="0" y="0"/>
                </a:moveTo>
                <a:lnTo>
                  <a:pt x="649589" y="0"/>
                </a:lnTo>
                <a:lnTo>
                  <a:pt x="649589" y="1345737"/>
                </a:lnTo>
                <a:lnTo>
                  <a:pt x="0" y="134573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rot="2334778">
            <a:off x="1608398" y="8572405"/>
            <a:ext cx="2173525" cy="711335"/>
          </a:xfrm>
          <a:custGeom>
            <a:avLst/>
            <a:gdLst/>
            <a:ahLst/>
            <a:cxnLst/>
            <a:rect l="l" t="t" r="r" b="b"/>
            <a:pathLst>
              <a:path w="2173525" h="711335">
                <a:moveTo>
                  <a:pt x="0" y="0"/>
                </a:moveTo>
                <a:lnTo>
                  <a:pt x="2173525" y="0"/>
                </a:lnTo>
                <a:lnTo>
                  <a:pt x="2173525" y="711335"/>
                </a:lnTo>
                <a:lnTo>
                  <a:pt x="0" y="711335"/>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rot="-9925695">
            <a:off x="-1076008" y="930800"/>
            <a:ext cx="2931449" cy="2931449"/>
          </a:xfrm>
          <a:custGeom>
            <a:avLst/>
            <a:gdLst/>
            <a:ahLst/>
            <a:cxnLst/>
            <a:rect l="l" t="t" r="r" b="b"/>
            <a:pathLst>
              <a:path w="2931449" h="2931449">
                <a:moveTo>
                  <a:pt x="0" y="0"/>
                </a:moveTo>
                <a:lnTo>
                  <a:pt x="2931449" y="0"/>
                </a:lnTo>
                <a:lnTo>
                  <a:pt x="2931449" y="2931450"/>
                </a:lnTo>
                <a:lnTo>
                  <a:pt x="0" y="2931450"/>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rot="-8787215">
            <a:off x="16414865" y="3158663"/>
            <a:ext cx="793059" cy="3665400"/>
          </a:xfrm>
          <a:custGeom>
            <a:avLst/>
            <a:gdLst/>
            <a:ahLst/>
            <a:cxnLst/>
            <a:rect l="l" t="t" r="r" b="b"/>
            <a:pathLst>
              <a:path w="793059" h="3665400">
                <a:moveTo>
                  <a:pt x="0" y="0"/>
                </a:moveTo>
                <a:lnTo>
                  <a:pt x="793059" y="0"/>
                </a:lnTo>
                <a:lnTo>
                  <a:pt x="793059" y="3665400"/>
                </a:lnTo>
                <a:lnTo>
                  <a:pt x="0" y="3665400"/>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TextBox 11"/>
          <p:cNvSpPr txBox="1"/>
          <p:nvPr/>
        </p:nvSpPr>
        <p:spPr>
          <a:xfrm>
            <a:off x="5664220" y="-9525"/>
            <a:ext cx="6959561"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Assessment at Goldenhill</a:t>
            </a:r>
          </a:p>
        </p:txBody>
      </p:sp>
      <p:sp>
        <p:nvSpPr>
          <p:cNvPr id="12" name="TextBox 12"/>
          <p:cNvSpPr txBox="1"/>
          <p:nvPr/>
        </p:nvSpPr>
        <p:spPr>
          <a:xfrm>
            <a:off x="5570994" y="3705225"/>
            <a:ext cx="7146012" cy="2867025"/>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(B) Below</a:t>
            </a:r>
          </a:p>
          <a:p>
            <a:pPr algn="ctr">
              <a:lnSpc>
                <a:spcPts val="5635"/>
              </a:lnSpc>
              <a:spcBef>
                <a:spcPct val="0"/>
              </a:spcBef>
            </a:pPr>
            <a:r>
              <a:rPr lang="en-US" sz="4695">
                <a:solidFill>
                  <a:srgbClr val="000000"/>
                </a:solidFill>
                <a:latin typeface="Comic Sans"/>
                <a:ea typeface="Comic Sans"/>
                <a:cs typeface="Comic Sans"/>
                <a:sym typeface="Comic Sans"/>
              </a:rPr>
              <a:t>(WT) Working Towards</a:t>
            </a:r>
          </a:p>
          <a:p>
            <a:pPr algn="ctr">
              <a:lnSpc>
                <a:spcPts val="5635"/>
              </a:lnSpc>
              <a:spcBef>
                <a:spcPct val="0"/>
              </a:spcBef>
            </a:pPr>
            <a:r>
              <a:rPr lang="en-US" sz="4695">
                <a:solidFill>
                  <a:srgbClr val="000000"/>
                </a:solidFill>
                <a:latin typeface="Comic Sans"/>
                <a:ea typeface="Comic Sans"/>
                <a:cs typeface="Comic Sans"/>
                <a:sym typeface="Comic Sans"/>
              </a:rPr>
              <a:t>(EXP) Expected Standard</a:t>
            </a:r>
          </a:p>
          <a:p>
            <a:pPr algn="ctr">
              <a:lnSpc>
                <a:spcPts val="5635"/>
              </a:lnSpc>
              <a:spcBef>
                <a:spcPct val="0"/>
              </a:spcBef>
            </a:pPr>
            <a:r>
              <a:rPr lang="en-US" sz="4695">
                <a:solidFill>
                  <a:srgbClr val="000000"/>
                </a:solidFill>
                <a:latin typeface="Comic Sans"/>
                <a:ea typeface="Comic Sans"/>
                <a:cs typeface="Comic Sans"/>
                <a:sym typeface="Comic Sans"/>
              </a:rPr>
              <a:t>(HS) Higher Standard</a:t>
            </a:r>
          </a:p>
        </p:txBody>
      </p:sp>
      <p:sp>
        <p:nvSpPr>
          <p:cNvPr id="13" name="TextBox 13"/>
          <p:cNvSpPr txBox="1"/>
          <p:nvPr/>
        </p:nvSpPr>
        <p:spPr>
          <a:xfrm>
            <a:off x="1930725" y="1806518"/>
            <a:ext cx="14880670" cy="1438275"/>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Assessment Data is taken at three points in the year.</a:t>
            </a:r>
          </a:p>
          <a:p>
            <a:pPr algn="ctr">
              <a:lnSpc>
                <a:spcPts val="5635"/>
              </a:lnSpc>
              <a:spcBef>
                <a:spcPct val="0"/>
              </a:spcBef>
            </a:pPr>
            <a:r>
              <a:rPr lang="en-US" sz="4695">
                <a:solidFill>
                  <a:srgbClr val="000000"/>
                </a:solidFill>
                <a:latin typeface="Comic Sans"/>
                <a:ea typeface="Comic Sans"/>
                <a:cs typeface="Comic Sans"/>
                <a:sym typeface="Comic Sans"/>
              </a:rPr>
              <a:t>Age Related Expectations (ARE)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D7E5"/>
        </a:solidFill>
        <a:effectLst/>
      </p:bgPr>
    </p:bg>
    <p:spTree>
      <p:nvGrpSpPr>
        <p:cNvPr id="1" name=""/>
        <p:cNvGrpSpPr/>
        <p:nvPr/>
      </p:nvGrpSpPr>
      <p:grpSpPr>
        <a:xfrm>
          <a:off x="0" y="0"/>
          <a:ext cx="0" cy="0"/>
          <a:chOff x="0" y="0"/>
          <a:chExt cx="0" cy="0"/>
        </a:xfrm>
      </p:grpSpPr>
      <p:sp>
        <p:nvSpPr>
          <p:cNvPr id="2" name="TextBox 2"/>
          <p:cNvSpPr txBox="1"/>
          <p:nvPr/>
        </p:nvSpPr>
        <p:spPr>
          <a:xfrm>
            <a:off x="0" y="1533105"/>
            <a:ext cx="18288000" cy="8507591"/>
          </a:xfrm>
          <a:prstGeom prst="rect">
            <a:avLst/>
          </a:prstGeom>
        </p:spPr>
        <p:txBody>
          <a:bodyPr lIns="0" tIns="0" rIns="0" bIns="0" rtlCol="0" anchor="t">
            <a:spAutoFit/>
          </a:bodyPr>
          <a:lstStyle/>
          <a:p>
            <a:pPr algn="ctr">
              <a:lnSpc>
                <a:spcPts val="4798"/>
              </a:lnSpc>
              <a:spcBef>
                <a:spcPct val="0"/>
              </a:spcBef>
            </a:pPr>
            <a:r>
              <a:rPr lang="en-US" sz="3999">
                <a:solidFill>
                  <a:srgbClr val="000000"/>
                </a:solidFill>
                <a:latin typeface="Comic Sans"/>
                <a:ea typeface="Comic Sans"/>
                <a:cs typeface="Comic Sans"/>
                <a:sym typeface="Comic Sans"/>
              </a:rPr>
              <a:t>Year 3 objectives:</a:t>
            </a:r>
          </a:p>
          <a:p>
            <a:pPr algn="ctr">
              <a:lnSpc>
                <a:spcPts val="4798"/>
              </a:lnSpc>
              <a:spcBef>
                <a:spcPct val="0"/>
              </a:spcBef>
            </a:pPr>
            <a:r>
              <a:rPr lang="en-US" sz="3999">
                <a:solidFill>
                  <a:srgbClr val="000000"/>
                </a:solidFill>
                <a:latin typeface="Comic Sans"/>
                <a:ea typeface="Comic Sans"/>
                <a:cs typeface="Comic Sans"/>
                <a:sym typeface="Comic Sans"/>
              </a:rPr>
              <a:t>◦extending the range of sentences with more than one clause by using a wider range of conjunctions, including when, if, because, although</a:t>
            </a:r>
          </a:p>
          <a:p>
            <a:pPr algn="ctr">
              <a:lnSpc>
                <a:spcPts val="4798"/>
              </a:lnSpc>
              <a:spcBef>
                <a:spcPct val="0"/>
              </a:spcBef>
            </a:pPr>
            <a:r>
              <a:rPr lang="en-US" sz="3999">
                <a:solidFill>
                  <a:srgbClr val="000000"/>
                </a:solidFill>
                <a:latin typeface="Comic Sans"/>
                <a:ea typeface="Comic Sans"/>
                <a:cs typeface="Comic Sans"/>
                <a:sym typeface="Comic Sans"/>
              </a:rPr>
              <a:t>◦choosing nouns or pronouns appropriately for clarity and cohesion and to avoid repetition</a:t>
            </a:r>
          </a:p>
          <a:p>
            <a:pPr algn="ctr">
              <a:lnSpc>
                <a:spcPts val="4798"/>
              </a:lnSpc>
              <a:spcBef>
                <a:spcPct val="0"/>
              </a:spcBef>
            </a:pPr>
            <a:r>
              <a:rPr lang="en-US" sz="3999">
                <a:solidFill>
                  <a:srgbClr val="000000"/>
                </a:solidFill>
                <a:latin typeface="Comic Sans"/>
                <a:ea typeface="Comic Sans"/>
                <a:cs typeface="Comic Sans"/>
                <a:sym typeface="Comic Sans"/>
              </a:rPr>
              <a:t>◦using conjunctions, adverbs and prepositions to express time and cause (and place) </a:t>
            </a:r>
          </a:p>
          <a:p>
            <a:pPr algn="ctr">
              <a:lnSpc>
                <a:spcPts val="4798"/>
              </a:lnSpc>
              <a:spcBef>
                <a:spcPct val="0"/>
              </a:spcBef>
            </a:pPr>
            <a:r>
              <a:rPr lang="en-US" sz="3999">
                <a:solidFill>
                  <a:srgbClr val="000000"/>
                </a:solidFill>
                <a:latin typeface="Comic Sans"/>
                <a:ea typeface="Comic Sans"/>
                <a:cs typeface="Comic Sans"/>
                <a:sym typeface="Comic Sans"/>
              </a:rPr>
              <a:t>◦</a:t>
            </a:r>
          </a:p>
          <a:p>
            <a:pPr algn="ctr">
              <a:lnSpc>
                <a:spcPts val="4798"/>
              </a:lnSpc>
              <a:spcBef>
                <a:spcPct val="0"/>
              </a:spcBef>
            </a:pPr>
            <a:r>
              <a:rPr lang="en-US" sz="3999">
                <a:solidFill>
                  <a:srgbClr val="000000"/>
                </a:solidFill>
                <a:latin typeface="Comic Sans"/>
                <a:ea typeface="Comic Sans"/>
                <a:cs typeface="Comic Sans"/>
                <a:sym typeface="Comic Sans"/>
              </a:rPr>
              <a:t>◦• using the present perfect form of verbs in contrast to the past tense</a:t>
            </a:r>
          </a:p>
          <a:p>
            <a:pPr algn="ctr">
              <a:lnSpc>
                <a:spcPts val="4798"/>
              </a:lnSpc>
              <a:spcBef>
                <a:spcPct val="0"/>
              </a:spcBef>
            </a:pPr>
            <a:r>
              <a:rPr lang="en-US" sz="3999">
                <a:solidFill>
                  <a:srgbClr val="000000"/>
                </a:solidFill>
                <a:latin typeface="Comic Sans"/>
                <a:ea typeface="Comic Sans"/>
                <a:cs typeface="Comic Sans"/>
                <a:sym typeface="Comic Sans"/>
              </a:rPr>
              <a:t> • form nouns using prefixes (super-, anti-)</a:t>
            </a:r>
          </a:p>
          <a:p>
            <a:pPr algn="ctr">
              <a:lnSpc>
                <a:spcPts val="4798"/>
              </a:lnSpc>
              <a:spcBef>
                <a:spcPct val="0"/>
              </a:spcBef>
            </a:pPr>
            <a:r>
              <a:rPr lang="en-US" sz="3999">
                <a:solidFill>
                  <a:srgbClr val="000000"/>
                </a:solidFill>
                <a:latin typeface="Comic Sans"/>
                <a:ea typeface="Comic Sans"/>
                <a:cs typeface="Comic Sans"/>
                <a:sym typeface="Comic Sans"/>
              </a:rPr>
              <a:t> • use the correct form of 'a' or 'an'</a:t>
            </a:r>
          </a:p>
          <a:p>
            <a:pPr algn="ctr">
              <a:lnSpc>
                <a:spcPts val="4798"/>
              </a:lnSpc>
              <a:spcBef>
                <a:spcPct val="0"/>
              </a:spcBef>
            </a:pPr>
            <a:r>
              <a:rPr lang="en-US" sz="3999">
                <a:solidFill>
                  <a:srgbClr val="000000"/>
                </a:solidFill>
                <a:latin typeface="Comic Sans"/>
                <a:ea typeface="Comic Sans"/>
                <a:cs typeface="Comic Sans"/>
                <a:sym typeface="Comic Sans"/>
              </a:rPr>
              <a:t> • word families based on common words (solve, solution, dissolve, insoluble)</a:t>
            </a:r>
          </a:p>
          <a:p>
            <a:pPr algn="ctr">
              <a:lnSpc>
                <a:spcPts val="4798"/>
              </a:lnSpc>
              <a:spcBef>
                <a:spcPct val="0"/>
              </a:spcBef>
            </a:pPr>
            <a:r>
              <a:rPr lang="en-US" sz="3999">
                <a:solidFill>
                  <a:srgbClr val="000000"/>
                </a:solidFill>
                <a:latin typeface="Comic Sans"/>
                <a:ea typeface="Comic Sans"/>
                <a:cs typeface="Comic Sans"/>
                <a:sym typeface="Comic Sans"/>
              </a:rPr>
              <a:t> • using and punctuating direct speech (i.e. Inverted commas) </a:t>
            </a:r>
          </a:p>
          <a:p>
            <a:pPr algn="ctr">
              <a:lnSpc>
                <a:spcPts val="4798"/>
              </a:lnSpc>
              <a:spcBef>
                <a:spcPct val="0"/>
              </a:spcBef>
            </a:pPr>
            <a:r>
              <a:rPr lang="en-US" sz="3999">
                <a:solidFill>
                  <a:srgbClr val="000000"/>
                </a:solidFill>
                <a:latin typeface="Comic Sans"/>
                <a:ea typeface="Comic Sans"/>
                <a:cs typeface="Comic Sans"/>
                <a:sym typeface="Comic Sans"/>
              </a:rPr>
              <a:t> </a:t>
            </a:r>
          </a:p>
        </p:txBody>
      </p:sp>
      <p:sp>
        <p:nvSpPr>
          <p:cNvPr id="3" name="TextBox 3"/>
          <p:cNvSpPr txBox="1"/>
          <p:nvPr/>
        </p:nvSpPr>
        <p:spPr>
          <a:xfrm>
            <a:off x="1669494" y="304800"/>
            <a:ext cx="15623977"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Writing in Year 3: Vocabulary, Grammar and punctuation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A9EBA1"/>
        </a:solidFill>
        <a:effectLst/>
      </p:bgPr>
    </p:bg>
    <p:spTree>
      <p:nvGrpSpPr>
        <p:cNvPr id="1" name=""/>
        <p:cNvGrpSpPr/>
        <p:nvPr/>
      </p:nvGrpSpPr>
      <p:grpSpPr>
        <a:xfrm>
          <a:off x="0" y="0"/>
          <a:ext cx="0" cy="0"/>
          <a:chOff x="0" y="0"/>
          <a:chExt cx="0" cy="0"/>
        </a:xfrm>
      </p:grpSpPr>
      <p:grpSp>
        <p:nvGrpSpPr>
          <p:cNvPr id="2" name="Group 2"/>
          <p:cNvGrpSpPr/>
          <p:nvPr/>
        </p:nvGrpSpPr>
        <p:grpSpPr>
          <a:xfrm>
            <a:off x="1028700" y="768795"/>
            <a:ext cx="16441461" cy="9025603"/>
            <a:chOff x="0" y="0"/>
            <a:chExt cx="3739902" cy="2053033"/>
          </a:xfrm>
        </p:grpSpPr>
        <p:sp>
          <p:nvSpPr>
            <p:cNvPr id="3" name="Freeform 3"/>
            <p:cNvSpPr/>
            <p:nvPr/>
          </p:nvSpPr>
          <p:spPr>
            <a:xfrm>
              <a:off x="0" y="-1270"/>
              <a:ext cx="3741172" cy="2051763"/>
            </a:xfrm>
            <a:custGeom>
              <a:avLst/>
              <a:gdLst/>
              <a:ahLst/>
              <a:cxnLst/>
              <a:rect l="l" t="t" r="r" b="b"/>
              <a:pathLst>
                <a:path w="3741172" h="2051763">
                  <a:moveTo>
                    <a:pt x="3729742" y="27940"/>
                  </a:moveTo>
                  <a:cubicBezTo>
                    <a:pt x="3720852" y="24130"/>
                    <a:pt x="3711962" y="21590"/>
                    <a:pt x="3703072" y="21590"/>
                  </a:cubicBezTo>
                  <a:cubicBezTo>
                    <a:pt x="3676402" y="20320"/>
                    <a:pt x="3621116" y="20320"/>
                    <a:pt x="3560042" y="17780"/>
                  </a:cubicBezTo>
                  <a:cubicBezTo>
                    <a:pt x="3420444" y="12700"/>
                    <a:pt x="3283754" y="6350"/>
                    <a:pt x="3144156" y="3810"/>
                  </a:cubicBezTo>
                  <a:cubicBezTo>
                    <a:pt x="3030733" y="1270"/>
                    <a:pt x="2920218" y="3810"/>
                    <a:pt x="2806795" y="2540"/>
                  </a:cubicBezTo>
                  <a:cubicBezTo>
                    <a:pt x="2757354" y="2540"/>
                    <a:pt x="2707913" y="0"/>
                    <a:pt x="2658472" y="2540"/>
                  </a:cubicBezTo>
                  <a:cubicBezTo>
                    <a:pt x="2539232" y="10160"/>
                    <a:pt x="2419992" y="11430"/>
                    <a:pt x="2297844" y="8890"/>
                  </a:cubicBezTo>
                  <a:cubicBezTo>
                    <a:pt x="2236770" y="7620"/>
                    <a:pt x="2175696" y="7620"/>
                    <a:pt x="2114622" y="7620"/>
                  </a:cubicBezTo>
                  <a:cubicBezTo>
                    <a:pt x="2004107" y="7620"/>
                    <a:pt x="1893592" y="7620"/>
                    <a:pt x="1783077" y="6350"/>
                  </a:cubicBezTo>
                  <a:cubicBezTo>
                    <a:pt x="1666745" y="5080"/>
                    <a:pt x="520879" y="2540"/>
                    <a:pt x="407456" y="1270"/>
                  </a:cubicBezTo>
                  <a:cubicBezTo>
                    <a:pt x="314390" y="0"/>
                    <a:pt x="224233" y="1270"/>
                    <a:pt x="131168" y="1270"/>
                  </a:cubicBezTo>
                  <a:cubicBezTo>
                    <a:pt x="67186" y="1270"/>
                    <a:pt x="33020" y="3810"/>
                    <a:pt x="5080" y="5080"/>
                  </a:cubicBezTo>
                  <a:cubicBezTo>
                    <a:pt x="3810" y="5080"/>
                    <a:pt x="2540" y="7620"/>
                    <a:pt x="0" y="8890"/>
                  </a:cubicBezTo>
                  <a:cubicBezTo>
                    <a:pt x="1270" y="21590"/>
                    <a:pt x="3810" y="34290"/>
                    <a:pt x="5080" y="46990"/>
                  </a:cubicBezTo>
                  <a:cubicBezTo>
                    <a:pt x="15240" y="129473"/>
                    <a:pt x="16510" y="217616"/>
                    <a:pt x="17780" y="304214"/>
                  </a:cubicBezTo>
                  <a:cubicBezTo>
                    <a:pt x="19050" y="392357"/>
                    <a:pt x="17780" y="480501"/>
                    <a:pt x="16510" y="570191"/>
                  </a:cubicBezTo>
                  <a:cubicBezTo>
                    <a:pt x="15240" y="661427"/>
                    <a:pt x="2540" y="1618636"/>
                    <a:pt x="2540" y="1709872"/>
                  </a:cubicBezTo>
                  <a:cubicBezTo>
                    <a:pt x="2540" y="1799562"/>
                    <a:pt x="1270" y="1889252"/>
                    <a:pt x="0" y="1978943"/>
                  </a:cubicBezTo>
                  <a:cubicBezTo>
                    <a:pt x="0" y="1997153"/>
                    <a:pt x="3810" y="2007313"/>
                    <a:pt x="15240" y="2012393"/>
                  </a:cubicBezTo>
                  <a:cubicBezTo>
                    <a:pt x="22860" y="2016203"/>
                    <a:pt x="31750" y="2018743"/>
                    <a:pt x="40640" y="2020013"/>
                  </a:cubicBezTo>
                  <a:cubicBezTo>
                    <a:pt x="128260" y="2025093"/>
                    <a:pt x="238775" y="2028903"/>
                    <a:pt x="349290" y="2033983"/>
                  </a:cubicBezTo>
                  <a:cubicBezTo>
                    <a:pt x="410364" y="2036523"/>
                    <a:pt x="471438" y="2041603"/>
                    <a:pt x="532512" y="2042873"/>
                  </a:cubicBezTo>
                  <a:cubicBezTo>
                    <a:pt x="634302" y="2045413"/>
                    <a:pt x="1768535" y="2046683"/>
                    <a:pt x="1870325" y="2047953"/>
                  </a:cubicBezTo>
                  <a:cubicBezTo>
                    <a:pt x="1884867" y="2047953"/>
                    <a:pt x="1899408" y="2047953"/>
                    <a:pt x="1913950" y="2047953"/>
                  </a:cubicBezTo>
                  <a:cubicBezTo>
                    <a:pt x="1983748" y="2047953"/>
                    <a:pt x="2056456" y="2046683"/>
                    <a:pt x="2126255" y="2046683"/>
                  </a:cubicBezTo>
                  <a:cubicBezTo>
                    <a:pt x="2207687" y="2046683"/>
                    <a:pt x="2286210" y="2047953"/>
                    <a:pt x="2367643" y="2047953"/>
                  </a:cubicBezTo>
                  <a:cubicBezTo>
                    <a:pt x="2486883" y="2047953"/>
                    <a:pt x="2609031" y="2047953"/>
                    <a:pt x="2728271" y="2047953"/>
                  </a:cubicBezTo>
                  <a:cubicBezTo>
                    <a:pt x="2838785" y="2047953"/>
                    <a:pt x="2949301" y="2049223"/>
                    <a:pt x="3059816" y="2050493"/>
                  </a:cubicBezTo>
                  <a:cubicBezTo>
                    <a:pt x="3109257" y="2050493"/>
                    <a:pt x="3161606" y="2051763"/>
                    <a:pt x="3211047" y="2051763"/>
                  </a:cubicBezTo>
                  <a:cubicBezTo>
                    <a:pt x="3371003" y="2050493"/>
                    <a:pt x="3528050" y="2044143"/>
                    <a:pt x="3680211" y="2044143"/>
                  </a:cubicBezTo>
                  <a:cubicBezTo>
                    <a:pt x="3684022" y="2044143"/>
                    <a:pt x="3689102" y="2041603"/>
                    <a:pt x="3692911" y="2039063"/>
                  </a:cubicBezTo>
                  <a:cubicBezTo>
                    <a:pt x="3697992" y="2035253"/>
                    <a:pt x="3700531" y="2028903"/>
                    <a:pt x="3703072" y="2026363"/>
                  </a:cubicBezTo>
                  <a:cubicBezTo>
                    <a:pt x="3704342" y="1968118"/>
                    <a:pt x="3705611" y="1903170"/>
                    <a:pt x="3706881" y="1838222"/>
                  </a:cubicBezTo>
                  <a:cubicBezTo>
                    <a:pt x="3708152" y="1737707"/>
                    <a:pt x="3718311" y="772766"/>
                    <a:pt x="3719581" y="672252"/>
                  </a:cubicBezTo>
                  <a:cubicBezTo>
                    <a:pt x="3719581" y="611943"/>
                    <a:pt x="3720852" y="551634"/>
                    <a:pt x="3722122" y="491325"/>
                  </a:cubicBezTo>
                  <a:cubicBezTo>
                    <a:pt x="3723392" y="426377"/>
                    <a:pt x="3724661" y="361430"/>
                    <a:pt x="3727202" y="296482"/>
                  </a:cubicBezTo>
                  <a:cubicBezTo>
                    <a:pt x="3728472" y="257822"/>
                    <a:pt x="3728472" y="217616"/>
                    <a:pt x="3733552" y="178957"/>
                  </a:cubicBezTo>
                  <a:cubicBezTo>
                    <a:pt x="3738631" y="132565"/>
                    <a:pt x="3741172" y="87720"/>
                    <a:pt x="3739902" y="44450"/>
                  </a:cubicBezTo>
                  <a:cubicBezTo>
                    <a:pt x="3739902" y="38100"/>
                    <a:pt x="3736092" y="30480"/>
                    <a:pt x="3729742" y="27940"/>
                  </a:cubicBezTo>
                  <a:close/>
                </a:path>
              </a:pathLst>
            </a:custGeom>
            <a:solidFill>
              <a:srgbClr val="FFF9ED"/>
            </a:solidFill>
          </p:spPr>
        </p:sp>
      </p:grpSp>
      <p:sp>
        <p:nvSpPr>
          <p:cNvPr id="4" name="Freeform 4"/>
          <p:cNvSpPr/>
          <p:nvPr/>
        </p:nvSpPr>
        <p:spPr>
          <a:xfrm>
            <a:off x="1388302" y="198850"/>
            <a:ext cx="2402117" cy="1491070"/>
          </a:xfrm>
          <a:custGeom>
            <a:avLst/>
            <a:gdLst/>
            <a:ahLst/>
            <a:cxnLst/>
            <a:rect l="l" t="t" r="r" b="b"/>
            <a:pathLst>
              <a:path w="2402117" h="1491070">
                <a:moveTo>
                  <a:pt x="0" y="0"/>
                </a:moveTo>
                <a:lnTo>
                  <a:pt x="2402117" y="0"/>
                </a:lnTo>
                <a:lnTo>
                  <a:pt x="2402117" y="1491070"/>
                </a:lnTo>
                <a:lnTo>
                  <a:pt x="0" y="14910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1837182">
            <a:off x="14742592" y="8133903"/>
            <a:ext cx="3508956" cy="1103726"/>
          </a:xfrm>
          <a:custGeom>
            <a:avLst/>
            <a:gdLst/>
            <a:ahLst/>
            <a:cxnLst/>
            <a:rect l="l" t="t" r="r" b="b"/>
            <a:pathLst>
              <a:path w="3508956" h="1103726">
                <a:moveTo>
                  <a:pt x="0" y="0"/>
                </a:moveTo>
                <a:lnTo>
                  <a:pt x="3508956" y="0"/>
                </a:lnTo>
                <a:lnTo>
                  <a:pt x="3508956" y="1103727"/>
                </a:lnTo>
                <a:lnTo>
                  <a:pt x="0" y="11037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4115219" y="-224314"/>
            <a:ext cx="11301259" cy="1794075"/>
          </a:xfrm>
          <a:custGeom>
            <a:avLst/>
            <a:gdLst/>
            <a:ahLst/>
            <a:cxnLst/>
            <a:rect l="l" t="t" r="r" b="b"/>
            <a:pathLst>
              <a:path w="11301259" h="1794075">
                <a:moveTo>
                  <a:pt x="0" y="0"/>
                </a:moveTo>
                <a:lnTo>
                  <a:pt x="11301259" y="0"/>
                </a:lnTo>
                <a:lnTo>
                  <a:pt x="11301259" y="1794075"/>
                </a:lnTo>
                <a:lnTo>
                  <a:pt x="0" y="1794075"/>
                </a:lnTo>
                <a:lnTo>
                  <a:pt x="0" y="0"/>
                </a:lnTo>
                <a:close/>
              </a:path>
            </a:pathLst>
          </a:custGeom>
          <a:blipFill>
            <a:blip r:embed="rId6"/>
            <a:stretch>
              <a:fillRect/>
            </a:stretch>
          </a:blipFill>
        </p:spPr>
      </p:sp>
      <p:sp>
        <p:nvSpPr>
          <p:cNvPr id="7" name="TextBox 7"/>
          <p:cNvSpPr txBox="1"/>
          <p:nvPr/>
        </p:nvSpPr>
        <p:spPr>
          <a:xfrm>
            <a:off x="923270" y="1841422"/>
            <a:ext cx="16622153" cy="7952976"/>
          </a:xfrm>
          <a:prstGeom prst="rect">
            <a:avLst/>
          </a:prstGeom>
        </p:spPr>
        <p:txBody>
          <a:bodyPr lIns="0" tIns="0" rIns="0" bIns="0" rtlCol="0" anchor="t">
            <a:spAutoFit/>
          </a:bodyPr>
          <a:lstStyle/>
          <a:p>
            <a:pPr algn="ctr">
              <a:lnSpc>
                <a:spcPts val="4212"/>
              </a:lnSpc>
              <a:spcBef>
                <a:spcPct val="0"/>
              </a:spcBef>
            </a:pPr>
            <a:r>
              <a:rPr lang="en-US" sz="3510">
                <a:solidFill>
                  <a:srgbClr val="000000"/>
                </a:solidFill>
                <a:latin typeface="Comic Sans"/>
                <a:ea typeface="Comic Sans"/>
                <a:cs typeface="Comic Sans"/>
                <a:sym typeface="Comic Sans"/>
              </a:rPr>
              <a:t>• discussing writing similar to that which they are planning to write in order to understand and learn from its structure, vocabulary and grammar </a:t>
            </a:r>
          </a:p>
          <a:p>
            <a:pPr algn="ctr">
              <a:lnSpc>
                <a:spcPts val="4212"/>
              </a:lnSpc>
              <a:spcBef>
                <a:spcPct val="0"/>
              </a:spcBef>
            </a:pPr>
            <a:r>
              <a:rPr lang="en-US" sz="3510">
                <a:solidFill>
                  <a:srgbClr val="000000"/>
                </a:solidFill>
                <a:latin typeface="Comic Sans"/>
                <a:ea typeface="Comic Sans"/>
                <a:cs typeface="Comic Sans"/>
                <a:sym typeface="Comic Sans"/>
              </a:rPr>
              <a:t>• discussing and recording ideas</a:t>
            </a:r>
          </a:p>
          <a:p>
            <a:pPr algn="ctr">
              <a:lnSpc>
                <a:spcPts val="4212"/>
              </a:lnSpc>
              <a:spcBef>
                <a:spcPct val="0"/>
              </a:spcBef>
            </a:pPr>
            <a:r>
              <a:rPr lang="en-US" sz="3510">
                <a:solidFill>
                  <a:srgbClr val="000000"/>
                </a:solidFill>
                <a:latin typeface="Comic Sans"/>
                <a:ea typeface="Comic Sans"/>
                <a:cs typeface="Comic Sans"/>
                <a:sym typeface="Comic Sans"/>
              </a:rPr>
              <a:t> • composing and rehearsing sentences orally (including dialogue), progressively building a varied and rich vocabulary and an increasing range of sentence structures </a:t>
            </a:r>
          </a:p>
          <a:p>
            <a:pPr algn="ctr">
              <a:lnSpc>
                <a:spcPts val="4212"/>
              </a:lnSpc>
              <a:spcBef>
                <a:spcPct val="0"/>
              </a:spcBef>
            </a:pPr>
            <a:r>
              <a:rPr lang="en-US" sz="3510">
                <a:solidFill>
                  <a:srgbClr val="000000"/>
                </a:solidFill>
                <a:latin typeface="Comic Sans"/>
                <a:ea typeface="Comic Sans"/>
                <a:cs typeface="Comic Sans"/>
                <a:sym typeface="Comic Sans"/>
              </a:rPr>
              <a:t>• organising paragraphs around a theme</a:t>
            </a:r>
          </a:p>
          <a:p>
            <a:pPr algn="ctr">
              <a:lnSpc>
                <a:spcPts val="4212"/>
              </a:lnSpc>
              <a:spcBef>
                <a:spcPct val="0"/>
              </a:spcBef>
            </a:pPr>
            <a:r>
              <a:rPr lang="en-US" sz="3510">
                <a:solidFill>
                  <a:srgbClr val="000000"/>
                </a:solidFill>
                <a:latin typeface="Comic Sans"/>
                <a:ea typeface="Comic Sans"/>
                <a:cs typeface="Comic Sans"/>
                <a:sym typeface="Comic Sans"/>
              </a:rPr>
              <a:t> • in narratives, creating settings, characters and plot</a:t>
            </a:r>
          </a:p>
          <a:p>
            <a:pPr algn="ctr">
              <a:lnSpc>
                <a:spcPts val="4212"/>
              </a:lnSpc>
              <a:spcBef>
                <a:spcPct val="0"/>
              </a:spcBef>
            </a:pPr>
            <a:r>
              <a:rPr lang="en-US" sz="3510">
                <a:solidFill>
                  <a:srgbClr val="000000"/>
                </a:solidFill>
                <a:latin typeface="Comic Sans"/>
                <a:ea typeface="Comic Sans"/>
                <a:cs typeface="Comic Sans"/>
                <a:sym typeface="Comic Sans"/>
              </a:rPr>
              <a:t> • in non-narrative material, using simple organisational devices (headings &amp; subheadings) </a:t>
            </a:r>
          </a:p>
          <a:p>
            <a:pPr algn="ctr">
              <a:lnSpc>
                <a:spcPts val="4212"/>
              </a:lnSpc>
              <a:spcBef>
                <a:spcPct val="0"/>
              </a:spcBef>
            </a:pPr>
            <a:r>
              <a:rPr lang="en-US" sz="3510">
                <a:solidFill>
                  <a:srgbClr val="000000"/>
                </a:solidFill>
                <a:latin typeface="Comic Sans"/>
                <a:ea typeface="Comic Sans"/>
                <a:cs typeface="Comic Sans"/>
                <a:sym typeface="Comic Sans"/>
              </a:rPr>
              <a:t>• assessing the effectiveness of their own and others’ writing and suggesting improvements</a:t>
            </a:r>
          </a:p>
          <a:p>
            <a:pPr algn="ctr">
              <a:lnSpc>
                <a:spcPts val="4212"/>
              </a:lnSpc>
              <a:spcBef>
                <a:spcPct val="0"/>
              </a:spcBef>
            </a:pPr>
            <a:r>
              <a:rPr lang="en-US" sz="3510">
                <a:solidFill>
                  <a:srgbClr val="000000"/>
                </a:solidFill>
                <a:latin typeface="Comic Sans"/>
                <a:ea typeface="Comic Sans"/>
                <a:cs typeface="Comic Sans"/>
                <a:sym typeface="Comic Sans"/>
              </a:rPr>
              <a:t> • proposing changes to grammar and vocabulary to improve consistency, including the accurate use of pronouns in sentences</a:t>
            </a:r>
          </a:p>
          <a:p>
            <a:pPr algn="ctr">
              <a:lnSpc>
                <a:spcPts val="4212"/>
              </a:lnSpc>
              <a:spcBef>
                <a:spcPct val="0"/>
              </a:spcBef>
            </a:pPr>
            <a:r>
              <a:rPr lang="en-US" sz="3510">
                <a:solidFill>
                  <a:srgbClr val="000000"/>
                </a:solidFill>
                <a:latin typeface="Comic Sans"/>
                <a:ea typeface="Comic Sans"/>
                <a:cs typeface="Comic Sans"/>
                <a:sym typeface="Comic Sans"/>
              </a:rPr>
              <a:t> • proofread for spelling and punctuation errors </a:t>
            </a:r>
          </a:p>
        </p:txBody>
      </p:sp>
      <p:sp>
        <p:nvSpPr>
          <p:cNvPr id="8" name="TextBox 8"/>
          <p:cNvSpPr txBox="1"/>
          <p:nvPr/>
        </p:nvSpPr>
        <p:spPr>
          <a:xfrm>
            <a:off x="8062284" y="1298100"/>
            <a:ext cx="3900667" cy="543323"/>
          </a:xfrm>
          <a:prstGeom prst="rect">
            <a:avLst/>
          </a:prstGeom>
        </p:spPr>
        <p:txBody>
          <a:bodyPr lIns="0" tIns="0" rIns="0" bIns="0" rtlCol="0" anchor="t">
            <a:spAutoFit/>
          </a:bodyPr>
          <a:lstStyle/>
          <a:p>
            <a:pPr algn="ctr">
              <a:lnSpc>
                <a:spcPts val="4316"/>
              </a:lnSpc>
              <a:spcBef>
                <a:spcPct val="0"/>
              </a:spcBef>
            </a:pPr>
            <a:r>
              <a:rPr lang="en-US" sz="3597">
                <a:solidFill>
                  <a:srgbClr val="000000"/>
                </a:solidFill>
                <a:latin typeface="Comic Sans"/>
                <a:ea typeface="Comic Sans"/>
                <a:cs typeface="Comic Sans"/>
                <a:sym typeface="Comic Sans"/>
              </a:rPr>
              <a:t>Year 3 objectives: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sp>
        <p:nvSpPr>
          <p:cNvPr id="2" name="Freeform 2"/>
          <p:cNvSpPr/>
          <p:nvPr/>
        </p:nvSpPr>
        <p:spPr>
          <a:xfrm>
            <a:off x="7850855" y="862685"/>
            <a:ext cx="8445926" cy="8062020"/>
          </a:xfrm>
          <a:custGeom>
            <a:avLst/>
            <a:gdLst/>
            <a:ahLst/>
            <a:cxnLst/>
            <a:rect l="l" t="t" r="r" b="b"/>
            <a:pathLst>
              <a:path w="8445926" h="8062020">
                <a:moveTo>
                  <a:pt x="0" y="0"/>
                </a:moveTo>
                <a:lnTo>
                  <a:pt x="8445926" y="0"/>
                </a:lnTo>
                <a:lnTo>
                  <a:pt x="8445926" y="8062020"/>
                </a:lnTo>
                <a:lnTo>
                  <a:pt x="0" y="80620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571667" y="862685"/>
            <a:ext cx="8445926" cy="8062020"/>
          </a:xfrm>
          <a:custGeom>
            <a:avLst/>
            <a:gdLst/>
            <a:ahLst/>
            <a:cxnLst/>
            <a:rect l="l" t="t" r="r" b="b"/>
            <a:pathLst>
              <a:path w="8445926" h="8062020">
                <a:moveTo>
                  <a:pt x="0" y="0"/>
                </a:moveTo>
                <a:lnTo>
                  <a:pt x="8445926" y="0"/>
                </a:lnTo>
                <a:lnTo>
                  <a:pt x="8445926" y="8062020"/>
                </a:lnTo>
                <a:lnTo>
                  <a:pt x="0" y="80620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4287278" y="7500964"/>
            <a:ext cx="2734793" cy="2373952"/>
          </a:xfrm>
          <a:custGeom>
            <a:avLst/>
            <a:gdLst/>
            <a:ahLst/>
            <a:cxnLst/>
            <a:rect l="l" t="t" r="r" b="b"/>
            <a:pathLst>
              <a:path w="2734793" h="2373952">
                <a:moveTo>
                  <a:pt x="0" y="0"/>
                </a:moveTo>
                <a:lnTo>
                  <a:pt x="2734793" y="0"/>
                </a:lnTo>
                <a:lnTo>
                  <a:pt x="2734793" y="2373952"/>
                </a:lnTo>
                <a:lnTo>
                  <a:pt x="0" y="237395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TextBox 5"/>
          <p:cNvSpPr txBox="1"/>
          <p:nvPr/>
        </p:nvSpPr>
        <p:spPr>
          <a:xfrm>
            <a:off x="1028700" y="-9525"/>
            <a:ext cx="7295079"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Writing in year 3: Spelling</a:t>
            </a:r>
          </a:p>
        </p:txBody>
      </p:sp>
      <p:sp>
        <p:nvSpPr>
          <p:cNvPr id="6" name="TextBox 6"/>
          <p:cNvSpPr txBox="1"/>
          <p:nvPr/>
        </p:nvSpPr>
        <p:spPr>
          <a:xfrm>
            <a:off x="1626020" y="1581150"/>
            <a:ext cx="14028655" cy="5643434"/>
          </a:xfrm>
          <a:prstGeom prst="rect">
            <a:avLst/>
          </a:prstGeom>
        </p:spPr>
        <p:txBody>
          <a:bodyPr lIns="0" tIns="0" rIns="0" bIns="0" rtlCol="0" anchor="t">
            <a:spAutoFit/>
          </a:bodyPr>
          <a:lstStyle/>
          <a:p>
            <a:pPr algn="l">
              <a:lnSpc>
                <a:spcPts val="4954"/>
              </a:lnSpc>
              <a:spcBef>
                <a:spcPct val="0"/>
              </a:spcBef>
            </a:pPr>
            <a:endParaRPr/>
          </a:p>
          <a:p>
            <a:pPr algn="l">
              <a:lnSpc>
                <a:spcPts val="4954"/>
              </a:lnSpc>
              <a:spcBef>
                <a:spcPct val="0"/>
              </a:spcBef>
            </a:pPr>
            <a:r>
              <a:rPr lang="en-US" sz="4128">
                <a:solidFill>
                  <a:srgbClr val="000000"/>
                </a:solidFill>
                <a:latin typeface="Comic Sans"/>
                <a:ea typeface="Comic Sans"/>
                <a:cs typeface="Comic Sans"/>
                <a:sym typeface="Comic Sans"/>
              </a:rPr>
              <a:t>◦ spell further homophones</a:t>
            </a:r>
          </a:p>
          <a:p>
            <a:pPr algn="l">
              <a:lnSpc>
                <a:spcPts val="4954"/>
              </a:lnSpc>
              <a:spcBef>
                <a:spcPct val="0"/>
              </a:spcBef>
            </a:pPr>
            <a:r>
              <a:rPr lang="en-US" sz="4128">
                <a:solidFill>
                  <a:srgbClr val="000000"/>
                </a:solidFill>
                <a:latin typeface="Comic Sans"/>
                <a:ea typeface="Comic Sans"/>
                <a:cs typeface="Comic Sans"/>
                <a:sym typeface="Comic Sans"/>
              </a:rPr>
              <a:t>◦ spell words that are often misspelt</a:t>
            </a:r>
          </a:p>
          <a:p>
            <a:pPr algn="l">
              <a:lnSpc>
                <a:spcPts val="4954"/>
              </a:lnSpc>
              <a:spcBef>
                <a:spcPct val="0"/>
              </a:spcBef>
            </a:pPr>
            <a:r>
              <a:rPr lang="en-US" sz="4128">
                <a:solidFill>
                  <a:srgbClr val="000000"/>
                </a:solidFill>
                <a:latin typeface="Comic Sans"/>
                <a:ea typeface="Comic Sans"/>
                <a:cs typeface="Comic Sans"/>
                <a:sym typeface="Comic Sans"/>
              </a:rPr>
              <a:t>• use further prefixes and suffixes and understand how to add them </a:t>
            </a:r>
          </a:p>
          <a:p>
            <a:pPr algn="l">
              <a:lnSpc>
                <a:spcPts val="4954"/>
              </a:lnSpc>
              <a:spcBef>
                <a:spcPct val="0"/>
              </a:spcBef>
            </a:pPr>
            <a:r>
              <a:rPr lang="en-US" sz="4128">
                <a:solidFill>
                  <a:srgbClr val="000000"/>
                </a:solidFill>
                <a:latin typeface="Comic Sans"/>
                <a:ea typeface="Comic Sans"/>
                <a:cs typeface="Comic Sans"/>
                <a:sym typeface="Comic Sans"/>
              </a:rPr>
              <a:t>◦ place the possessive apostrophe accurately in words with regular plurals and in words with irregular plurals</a:t>
            </a:r>
          </a:p>
          <a:p>
            <a:pPr algn="l">
              <a:lnSpc>
                <a:spcPts val="4954"/>
              </a:lnSpc>
              <a:spcBef>
                <a:spcPct val="0"/>
              </a:spcBef>
            </a:pPr>
            <a:r>
              <a:rPr lang="en-US" sz="4128">
                <a:solidFill>
                  <a:srgbClr val="000000"/>
                </a:solidFill>
                <a:latin typeface="Comic Sans"/>
                <a:ea typeface="Comic Sans"/>
                <a:cs typeface="Comic Sans"/>
                <a:sym typeface="Comic Sans"/>
              </a:rPr>
              <a:t>◦use the first 2 or 3 letters of a word to check its spelling in a dictionary </a:t>
            </a:r>
          </a:p>
        </p:txBody>
      </p:sp>
      <p:sp>
        <p:nvSpPr>
          <p:cNvPr id="7" name="TextBox 7"/>
          <p:cNvSpPr txBox="1"/>
          <p:nvPr/>
        </p:nvSpPr>
        <p:spPr>
          <a:xfrm>
            <a:off x="1849365" y="1204913"/>
            <a:ext cx="5091946"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Year 3 objectives: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2" name="Group 2"/>
          <p:cNvGrpSpPr/>
          <p:nvPr/>
        </p:nvGrpSpPr>
        <p:grpSpPr>
          <a:xfrm>
            <a:off x="531241" y="2408780"/>
            <a:ext cx="17536442" cy="7427880"/>
            <a:chOff x="0" y="0"/>
            <a:chExt cx="3988974" cy="1689603"/>
          </a:xfrm>
        </p:grpSpPr>
        <p:sp>
          <p:nvSpPr>
            <p:cNvPr id="3" name="Freeform 3"/>
            <p:cNvSpPr/>
            <p:nvPr/>
          </p:nvSpPr>
          <p:spPr>
            <a:xfrm>
              <a:off x="0" y="-1270"/>
              <a:ext cx="3990244" cy="1688333"/>
            </a:xfrm>
            <a:custGeom>
              <a:avLst/>
              <a:gdLst/>
              <a:ahLst/>
              <a:cxnLst/>
              <a:rect l="l" t="t" r="r" b="b"/>
              <a:pathLst>
                <a:path w="3990244" h="1688333">
                  <a:moveTo>
                    <a:pt x="3978815" y="27940"/>
                  </a:moveTo>
                  <a:cubicBezTo>
                    <a:pt x="3969924" y="24130"/>
                    <a:pt x="3961035" y="21590"/>
                    <a:pt x="3952144" y="21590"/>
                  </a:cubicBezTo>
                  <a:cubicBezTo>
                    <a:pt x="3925474" y="20320"/>
                    <a:pt x="3866534" y="20320"/>
                    <a:pt x="3801253" y="17780"/>
                  </a:cubicBezTo>
                  <a:cubicBezTo>
                    <a:pt x="3652039" y="12700"/>
                    <a:pt x="3505933" y="6350"/>
                    <a:pt x="3356719" y="3810"/>
                  </a:cubicBezTo>
                  <a:cubicBezTo>
                    <a:pt x="3235483" y="1270"/>
                    <a:pt x="3117355" y="3810"/>
                    <a:pt x="2996118" y="2540"/>
                  </a:cubicBezTo>
                  <a:cubicBezTo>
                    <a:pt x="2943272" y="2540"/>
                    <a:pt x="2890425" y="0"/>
                    <a:pt x="2837578" y="2540"/>
                  </a:cubicBezTo>
                  <a:cubicBezTo>
                    <a:pt x="2710124" y="10160"/>
                    <a:pt x="2582671" y="11430"/>
                    <a:pt x="2452109" y="8890"/>
                  </a:cubicBezTo>
                  <a:cubicBezTo>
                    <a:pt x="2386827" y="7620"/>
                    <a:pt x="2321546" y="7620"/>
                    <a:pt x="2256265" y="7620"/>
                  </a:cubicBezTo>
                  <a:cubicBezTo>
                    <a:pt x="2138137" y="7620"/>
                    <a:pt x="2020009" y="7620"/>
                    <a:pt x="1901882" y="6350"/>
                  </a:cubicBezTo>
                  <a:cubicBezTo>
                    <a:pt x="1777537" y="5080"/>
                    <a:pt x="552737" y="2540"/>
                    <a:pt x="431501" y="1270"/>
                  </a:cubicBezTo>
                  <a:cubicBezTo>
                    <a:pt x="332025" y="0"/>
                    <a:pt x="235658" y="1270"/>
                    <a:pt x="136182" y="1270"/>
                  </a:cubicBezTo>
                  <a:cubicBezTo>
                    <a:pt x="67792" y="1270"/>
                    <a:pt x="33020" y="3810"/>
                    <a:pt x="5080" y="5080"/>
                  </a:cubicBezTo>
                  <a:cubicBezTo>
                    <a:pt x="3810" y="5080"/>
                    <a:pt x="2540" y="7620"/>
                    <a:pt x="0" y="8890"/>
                  </a:cubicBezTo>
                  <a:cubicBezTo>
                    <a:pt x="1270" y="21590"/>
                    <a:pt x="3810" y="34290"/>
                    <a:pt x="5080" y="46990"/>
                  </a:cubicBezTo>
                  <a:cubicBezTo>
                    <a:pt x="15240" y="117455"/>
                    <a:pt x="16510" y="188936"/>
                    <a:pt x="17780" y="259164"/>
                  </a:cubicBezTo>
                  <a:cubicBezTo>
                    <a:pt x="19050" y="330645"/>
                    <a:pt x="17780" y="402126"/>
                    <a:pt x="16510" y="474862"/>
                  </a:cubicBezTo>
                  <a:cubicBezTo>
                    <a:pt x="15240" y="548851"/>
                    <a:pt x="2540" y="1325115"/>
                    <a:pt x="2540" y="1399104"/>
                  </a:cubicBezTo>
                  <a:cubicBezTo>
                    <a:pt x="2540" y="1471840"/>
                    <a:pt x="1270" y="1544575"/>
                    <a:pt x="0" y="1617311"/>
                  </a:cubicBezTo>
                  <a:cubicBezTo>
                    <a:pt x="0" y="1633723"/>
                    <a:pt x="3810" y="1643883"/>
                    <a:pt x="15240" y="1648963"/>
                  </a:cubicBezTo>
                  <a:cubicBezTo>
                    <a:pt x="22860" y="1652773"/>
                    <a:pt x="31750" y="1655313"/>
                    <a:pt x="40640" y="1656583"/>
                  </a:cubicBezTo>
                  <a:cubicBezTo>
                    <a:pt x="133073" y="1661663"/>
                    <a:pt x="251201" y="1665473"/>
                    <a:pt x="369328" y="1670553"/>
                  </a:cubicBezTo>
                  <a:cubicBezTo>
                    <a:pt x="434610" y="1673093"/>
                    <a:pt x="499891" y="1678173"/>
                    <a:pt x="565172" y="1679443"/>
                  </a:cubicBezTo>
                  <a:cubicBezTo>
                    <a:pt x="673974" y="1681983"/>
                    <a:pt x="1886338" y="1683253"/>
                    <a:pt x="1995140" y="1684523"/>
                  </a:cubicBezTo>
                  <a:cubicBezTo>
                    <a:pt x="2010683" y="1684523"/>
                    <a:pt x="2026227" y="1684523"/>
                    <a:pt x="2041770" y="1684523"/>
                  </a:cubicBezTo>
                  <a:cubicBezTo>
                    <a:pt x="2116377" y="1684523"/>
                    <a:pt x="2194092" y="1683253"/>
                    <a:pt x="2268699" y="1683253"/>
                  </a:cubicBezTo>
                  <a:cubicBezTo>
                    <a:pt x="2355741" y="1683253"/>
                    <a:pt x="2439674" y="1684523"/>
                    <a:pt x="2526716" y="1684523"/>
                  </a:cubicBezTo>
                  <a:cubicBezTo>
                    <a:pt x="2654169" y="1684523"/>
                    <a:pt x="2784732" y="1684523"/>
                    <a:pt x="2912185" y="1684523"/>
                  </a:cubicBezTo>
                  <a:cubicBezTo>
                    <a:pt x="3030313" y="1684523"/>
                    <a:pt x="3148441" y="1685793"/>
                    <a:pt x="3266569" y="1687063"/>
                  </a:cubicBezTo>
                  <a:cubicBezTo>
                    <a:pt x="3319415" y="1687063"/>
                    <a:pt x="3375371" y="1688333"/>
                    <a:pt x="3428217" y="1688333"/>
                  </a:cubicBezTo>
                  <a:cubicBezTo>
                    <a:pt x="3599192" y="1687063"/>
                    <a:pt x="3767058" y="1680713"/>
                    <a:pt x="3929284" y="1680713"/>
                  </a:cubicBezTo>
                  <a:cubicBezTo>
                    <a:pt x="3933094" y="1680713"/>
                    <a:pt x="3938174" y="1678173"/>
                    <a:pt x="3941984" y="1675633"/>
                  </a:cubicBezTo>
                  <a:cubicBezTo>
                    <a:pt x="3947065" y="1671823"/>
                    <a:pt x="3949604" y="1665473"/>
                    <a:pt x="3952144" y="1662933"/>
                  </a:cubicBezTo>
                  <a:cubicBezTo>
                    <a:pt x="3953415" y="1608532"/>
                    <a:pt x="3954684" y="1555862"/>
                    <a:pt x="3955954" y="1503191"/>
                  </a:cubicBezTo>
                  <a:cubicBezTo>
                    <a:pt x="3957224" y="1421677"/>
                    <a:pt x="3967384" y="639144"/>
                    <a:pt x="3968654" y="557630"/>
                  </a:cubicBezTo>
                  <a:cubicBezTo>
                    <a:pt x="3968654" y="508721"/>
                    <a:pt x="3969924" y="459813"/>
                    <a:pt x="3971194" y="410905"/>
                  </a:cubicBezTo>
                  <a:cubicBezTo>
                    <a:pt x="3972465" y="358234"/>
                    <a:pt x="3973734" y="305564"/>
                    <a:pt x="3976274" y="252893"/>
                  </a:cubicBezTo>
                  <a:cubicBezTo>
                    <a:pt x="3977544" y="221542"/>
                    <a:pt x="3977544" y="188936"/>
                    <a:pt x="3982624" y="157585"/>
                  </a:cubicBezTo>
                  <a:cubicBezTo>
                    <a:pt x="3987704" y="119963"/>
                    <a:pt x="3990244" y="83595"/>
                    <a:pt x="3988974" y="44450"/>
                  </a:cubicBezTo>
                  <a:cubicBezTo>
                    <a:pt x="3988974" y="38100"/>
                    <a:pt x="3985165" y="30480"/>
                    <a:pt x="3978815" y="27940"/>
                  </a:cubicBezTo>
                  <a:close/>
                </a:path>
              </a:pathLst>
            </a:custGeom>
            <a:solidFill>
              <a:srgbClr val="FFF9ED"/>
            </a:solidFill>
          </p:spPr>
        </p:sp>
      </p:grpSp>
      <p:sp>
        <p:nvSpPr>
          <p:cNvPr id="4" name="Freeform 4"/>
          <p:cNvSpPr/>
          <p:nvPr/>
        </p:nvSpPr>
        <p:spPr>
          <a:xfrm rot="-3380424">
            <a:off x="2437314" y="6963341"/>
            <a:ext cx="1166687" cy="3431433"/>
          </a:xfrm>
          <a:custGeom>
            <a:avLst/>
            <a:gdLst/>
            <a:ahLst/>
            <a:cxnLst/>
            <a:rect l="l" t="t" r="r" b="b"/>
            <a:pathLst>
              <a:path w="1166687" h="3431433">
                <a:moveTo>
                  <a:pt x="0" y="0"/>
                </a:moveTo>
                <a:lnTo>
                  <a:pt x="1166687" y="0"/>
                </a:lnTo>
                <a:lnTo>
                  <a:pt x="1166687" y="3431434"/>
                </a:lnTo>
                <a:lnTo>
                  <a:pt x="0" y="343143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7680534">
            <a:off x="13894338" y="2577934"/>
            <a:ext cx="2348424" cy="768575"/>
          </a:xfrm>
          <a:custGeom>
            <a:avLst/>
            <a:gdLst/>
            <a:ahLst/>
            <a:cxnLst/>
            <a:rect l="l" t="t" r="r" b="b"/>
            <a:pathLst>
              <a:path w="2348424" h="768575">
                <a:moveTo>
                  <a:pt x="0" y="0"/>
                </a:moveTo>
                <a:lnTo>
                  <a:pt x="2348424" y="0"/>
                </a:lnTo>
                <a:lnTo>
                  <a:pt x="2348424" y="768575"/>
                </a:lnTo>
                <a:lnTo>
                  <a:pt x="0" y="7685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TextBox 6"/>
          <p:cNvSpPr txBox="1"/>
          <p:nvPr/>
        </p:nvSpPr>
        <p:spPr>
          <a:xfrm>
            <a:off x="2104452" y="752654"/>
            <a:ext cx="14079096" cy="1047750"/>
          </a:xfrm>
          <a:prstGeom prst="rect">
            <a:avLst/>
          </a:prstGeom>
        </p:spPr>
        <p:txBody>
          <a:bodyPr lIns="0" tIns="0" rIns="0" bIns="0" rtlCol="0" anchor="t">
            <a:spAutoFit/>
          </a:bodyPr>
          <a:lstStyle/>
          <a:p>
            <a:pPr marL="0" lvl="0" indent="0" algn="ctr">
              <a:lnSpc>
                <a:spcPts val="8399"/>
              </a:lnSpc>
              <a:spcBef>
                <a:spcPct val="0"/>
              </a:spcBef>
            </a:pPr>
            <a:r>
              <a:rPr lang="en-US" sz="6999">
                <a:solidFill>
                  <a:srgbClr val="272626"/>
                </a:solidFill>
                <a:latin typeface="Comic Sans"/>
                <a:ea typeface="Comic Sans"/>
                <a:cs typeface="Comic Sans"/>
                <a:sym typeface="Comic Sans"/>
              </a:rPr>
              <a:t>Writing in year 3: Handwriting</a:t>
            </a:r>
          </a:p>
        </p:txBody>
      </p:sp>
      <p:sp>
        <p:nvSpPr>
          <p:cNvPr id="7" name="TextBox 7"/>
          <p:cNvSpPr txBox="1"/>
          <p:nvPr/>
        </p:nvSpPr>
        <p:spPr>
          <a:xfrm>
            <a:off x="2140845" y="3236027"/>
            <a:ext cx="14042703" cy="5122862"/>
          </a:xfrm>
          <a:prstGeom prst="rect">
            <a:avLst/>
          </a:prstGeom>
        </p:spPr>
        <p:txBody>
          <a:bodyPr lIns="0" tIns="0" rIns="0" bIns="0" rtlCol="0" anchor="t">
            <a:spAutoFit/>
          </a:bodyPr>
          <a:lstStyle/>
          <a:p>
            <a:pPr algn="l">
              <a:lnSpc>
                <a:spcPts val="5783"/>
              </a:lnSpc>
              <a:spcBef>
                <a:spcPct val="0"/>
              </a:spcBef>
            </a:pPr>
            <a:r>
              <a:rPr lang="en-US" sz="4819">
                <a:solidFill>
                  <a:srgbClr val="272626"/>
                </a:solidFill>
                <a:latin typeface="Comic Sans"/>
                <a:ea typeface="Comic Sans"/>
                <a:cs typeface="Comic Sans"/>
                <a:sym typeface="Comic Sans"/>
              </a:rPr>
              <a:t>Year 3 objectives: </a:t>
            </a:r>
          </a:p>
          <a:p>
            <a:pPr algn="l">
              <a:lnSpc>
                <a:spcPts val="5783"/>
              </a:lnSpc>
              <a:spcBef>
                <a:spcPct val="0"/>
              </a:spcBef>
            </a:pPr>
            <a:r>
              <a:rPr lang="en-US" sz="4819">
                <a:solidFill>
                  <a:srgbClr val="272626"/>
                </a:solidFill>
                <a:latin typeface="Comic Sans"/>
                <a:ea typeface="Comic Sans"/>
                <a:cs typeface="Comic Sans"/>
                <a:sym typeface="Comic Sans"/>
              </a:rPr>
              <a:t>◦use the diagonal and horizontal strokes that are needed to join letters and understand which letters, when adjacent to one another, are best left unjoined.</a:t>
            </a:r>
          </a:p>
          <a:p>
            <a:pPr algn="l">
              <a:lnSpc>
                <a:spcPts val="5783"/>
              </a:lnSpc>
              <a:spcBef>
                <a:spcPct val="0"/>
              </a:spcBef>
            </a:pPr>
            <a:r>
              <a:rPr lang="en-US" sz="4819">
                <a:solidFill>
                  <a:srgbClr val="272626"/>
                </a:solidFill>
                <a:latin typeface="Comic Sans"/>
                <a:ea typeface="Comic Sans"/>
                <a:cs typeface="Comic Sans"/>
                <a:sym typeface="Comic Sans"/>
              </a:rPr>
              <a:t>◦increase the legibility, consistency and quality of their handwriting.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grpSp>
        <p:nvGrpSpPr>
          <p:cNvPr id="2" name="Group 2"/>
          <p:cNvGrpSpPr/>
          <p:nvPr/>
        </p:nvGrpSpPr>
        <p:grpSpPr>
          <a:xfrm>
            <a:off x="0" y="1342286"/>
            <a:ext cx="17480186" cy="7602428"/>
            <a:chOff x="0" y="0"/>
            <a:chExt cx="3930452" cy="1709420"/>
          </a:xfrm>
        </p:grpSpPr>
        <p:sp>
          <p:nvSpPr>
            <p:cNvPr id="3" name="Freeform 3"/>
            <p:cNvSpPr/>
            <p:nvPr/>
          </p:nvSpPr>
          <p:spPr>
            <a:xfrm>
              <a:off x="0" y="-1270"/>
              <a:ext cx="3931722" cy="1708150"/>
            </a:xfrm>
            <a:custGeom>
              <a:avLst/>
              <a:gdLst/>
              <a:ahLst/>
              <a:cxnLst/>
              <a:rect l="l" t="t" r="r" b="b"/>
              <a:pathLst>
                <a:path w="3931722" h="1708150">
                  <a:moveTo>
                    <a:pt x="3920292" y="27940"/>
                  </a:moveTo>
                  <a:cubicBezTo>
                    <a:pt x="3911402" y="24130"/>
                    <a:pt x="3902513" y="21590"/>
                    <a:pt x="3893622" y="21590"/>
                  </a:cubicBezTo>
                  <a:cubicBezTo>
                    <a:pt x="3866952" y="20320"/>
                    <a:pt x="3808871" y="20320"/>
                    <a:pt x="3744578" y="17780"/>
                  </a:cubicBezTo>
                  <a:cubicBezTo>
                    <a:pt x="3597623" y="12700"/>
                    <a:pt x="3453730" y="6350"/>
                    <a:pt x="3306775" y="3810"/>
                  </a:cubicBezTo>
                  <a:cubicBezTo>
                    <a:pt x="3187375" y="1270"/>
                    <a:pt x="3071036" y="3810"/>
                    <a:pt x="2951635" y="2540"/>
                  </a:cubicBezTo>
                  <a:cubicBezTo>
                    <a:pt x="2899588" y="2540"/>
                    <a:pt x="2847542" y="0"/>
                    <a:pt x="2795495" y="2540"/>
                  </a:cubicBezTo>
                  <a:cubicBezTo>
                    <a:pt x="2669972" y="10160"/>
                    <a:pt x="2544448" y="11430"/>
                    <a:pt x="2415863" y="8890"/>
                  </a:cubicBezTo>
                  <a:cubicBezTo>
                    <a:pt x="2351570" y="7620"/>
                    <a:pt x="2287277" y="7620"/>
                    <a:pt x="2222984" y="7620"/>
                  </a:cubicBezTo>
                  <a:cubicBezTo>
                    <a:pt x="2106645" y="7620"/>
                    <a:pt x="1990306" y="7620"/>
                    <a:pt x="1873967" y="6350"/>
                  </a:cubicBezTo>
                  <a:cubicBezTo>
                    <a:pt x="1751505" y="5080"/>
                    <a:pt x="545252" y="2540"/>
                    <a:pt x="425851" y="1270"/>
                  </a:cubicBezTo>
                  <a:cubicBezTo>
                    <a:pt x="327882" y="0"/>
                    <a:pt x="232973" y="1270"/>
                    <a:pt x="135004" y="1270"/>
                  </a:cubicBezTo>
                  <a:cubicBezTo>
                    <a:pt x="67649" y="1270"/>
                    <a:pt x="33020" y="3810"/>
                    <a:pt x="5080" y="5080"/>
                  </a:cubicBezTo>
                  <a:cubicBezTo>
                    <a:pt x="3810" y="5080"/>
                    <a:pt x="2540" y="7620"/>
                    <a:pt x="0" y="8890"/>
                  </a:cubicBezTo>
                  <a:cubicBezTo>
                    <a:pt x="1270" y="21590"/>
                    <a:pt x="3810" y="34290"/>
                    <a:pt x="5080" y="46990"/>
                  </a:cubicBezTo>
                  <a:cubicBezTo>
                    <a:pt x="15240" y="118110"/>
                    <a:pt x="16510" y="190500"/>
                    <a:pt x="17780" y="261620"/>
                  </a:cubicBezTo>
                  <a:cubicBezTo>
                    <a:pt x="19050" y="334010"/>
                    <a:pt x="17780" y="406400"/>
                    <a:pt x="16510" y="480060"/>
                  </a:cubicBezTo>
                  <a:cubicBezTo>
                    <a:pt x="15240" y="554990"/>
                    <a:pt x="2540" y="1341120"/>
                    <a:pt x="2540" y="1416050"/>
                  </a:cubicBezTo>
                  <a:cubicBezTo>
                    <a:pt x="2540" y="1489710"/>
                    <a:pt x="1270" y="1563370"/>
                    <a:pt x="0" y="1637030"/>
                  </a:cubicBezTo>
                  <a:cubicBezTo>
                    <a:pt x="0" y="1653540"/>
                    <a:pt x="3810" y="1663700"/>
                    <a:pt x="15240" y="1668780"/>
                  </a:cubicBezTo>
                  <a:cubicBezTo>
                    <a:pt x="22860" y="1672590"/>
                    <a:pt x="31750" y="1675130"/>
                    <a:pt x="40640" y="1676400"/>
                  </a:cubicBezTo>
                  <a:cubicBezTo>
                    <a:pt x="131942" y="1681480"/>
                    <a:pt x="248281" y="1685290"/>
                    <a:pt x="364620" y="1690370"/>
                  </a:cubicBezTo>
                  <a:cubicBezTo>
                    <a:pt x="428913" y="1692910"/>
                    <a:pt x="493205" y="1697990"/>
                    <a:pt x="557498" y="1699260"/>
                  </a:cubicBezTo>
                  <a:cubicBezTo>
                    <a:pt x="664653" y="1701800"/>
                    <a:pt x="1858659" y="1703070"/>
                    <a:pt x="1965814" y="1704340"/>
                  </a:cubicBezTo>
                  <a:cubicBezTo>
                    <a:pt x="1981122" y="1704340"/>
                    <a:pt x="1996429" y="1704340"/>
                    <a:pt x="2011737" y="1704340"/>
                  </a:cubicBezTo>
                  <a:cubicBezTo>
                    <a:pt x="2085215" y="1704340"/>
                    <a:pt x="2161754" y="1703070"/>
                    <a:pt x="2235231" y="1703070"/>
                  </a:cubicBezTo>
                  <a:cubicBezTo>
                    <a:pt x="2320954" y="1703070"/>
                    <a:pt x="2403616" y="1704340"/>
                    <a:pt x="2489340" y="1704340"/>
                  </a:cubicBezTo>
                  <a:cubicBezTo>
                    <a:pt x="2614864" y="1704340"/>
                    <a:pt x="2743449" y="1704340"/>
                    <a:pt x="2868973" y="1704340"/>
                  </a:cubicBezTo>
                  <a:cubicBezTo>
                    <a:pt x="2985312" y="1704340"/>
                    <a:pt x="3101651" y="1705610"/>
                    <a:pt x="3217990" y="1706880"/>
                  </a:cubicBezTo>
                  <a:cubicBezTo>
                    <a:pt x="3270036" y="1706880"/>
                    <a:pt x="3325145" y="1708150"/>
                    <a:pt x="3377191" y="1708150"/>
                  </a:cubicBezTo>
                  <a:cubicBezTo>
                    <a:pt x="3545577" y="1706880"/>
                    <a:pt x="3710901" y="1700530"/>
                    <a:pt x="3870762" y="1700530"/>
                  </a:cubicBezTo>
                  <a:cubicBezTo>
                    <a:pt x="3874572" y="1700530"/>
                    <a:pt x="3879652" y="1697990"/>
                    <a:pt x="3883462" y="1695450"/>
                  </a:cubicBezTo>
                  <a:cubicBezTo>
                    <a:pt x="3888542" y="1691640"/>
                    <a:pt x="3891082" y="1685290"/>
                    <a:pt x="3893622" y="1682750"/>
                  </a:cubicBezTo>
                  <a:cubicBezTo>
                    <a:pt x="3894892" y="1628140"/>
                    <a:pt x="3896162" y="1574800"/>
                    <a:pt x="3897432" y="1521460"/>
                  </a:cubicBezTo>
                  <a:cubicBezTo>
                    <a:pt x="3898702" y="1438910"/>
                    <a:pt x="3908862" y="646430"/>
                    <a:pt x="3910132" y="563880"/>
                  </a:cubicBezTo>
                  <a:cubicBezTo>
                    <a:pt x="3910132" y="514350"/>
                    <a:pt x="3911402" y="464820"/>
                    <a:pt x="3912672" y="415290"/>
                  </a:cubicBezTo>
                  <a:cubicBezTo>
                    <a:pt x="3913942" y="361950"/>
                    <a:pt x="3915212" y="308610"/>
                    <a:pt x="3917752" y="255270"/>
                  </a:cubicBezTo>
                  <a:cubicBezTo>
                    <a:pt x="3919022" y="223520"/>
                    <a:pt x="3919022" y="190500"/>
                    <a:pt x="3924102" y="158750"/>
                  </a:cubicBezTo>
                  <a:cubicBezTo>
                    <a:pt x="3929182" y="120650"/>
                    <a:pt x="3931722" y="83820"/>
                    <a:pt x="3930452" y="44450"/>
                  </a:cubicBezTo>
                  <a:cubicBezTo>
                    <a:pt x="3930452" y="38100"/>
                    <a:pt x="3926642" y="30480"/>
                    <a:pt x="3920292" y="27940"/>
                  </a:cubicBezTo>
                  <a:close/>
                </a:path>
              </a:pathLst>
            </a:custGeom>
            <a:solidFill>
              <a:srgbClr val="FFD7E5"/>
            </a:solidFill>
          </p:spPr>
        </p:sp>
      </p:grpSp>
      <p:sp>
        <p:nvSpPr>
          <p:cNvPr id="4" name="Freeform 4"/>
          <p:cNvSpPr/>
          <p:nvPr/>
        </p:nvSpPr>
        <p:spPr>
          <a:xfrm>
            <a:off x="10853415" y="925376"/>
            <a:ext cx="5241207" cy="733769"/>
          </a:xfrm>
          <a:custGeom>
            <a:avLst/>
            <a:gdLst/>
            <a:ahLst/>
            <a:cxnLst/>
            <a:rect l="l" t="t" r="r" b="b"/>
            <a:pathLst>
              <a:path w="5241207" h="733769">
                <a:moveTo>
                  <a:pt x="0" y="0"/>
                </a:moveTo>
                <a:lnTo>
                  <a:pt x="5241206" y="0"/>
                </a:lnTo>
                <a:lnTo>
                  <a:pt x="5241206" y="733769"/>
                </a:lnTo>
                <a:lnTo>
                  <a:pt x="0" y="73376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a:off x="1200150" y="579740"/>
            <a:ext cx="1101434" cy="1079405"/>
          </a:xfrm>
          <a:custGeom>
            <a:avLst/>
            <a:gdLst/>
            <a:ahLst/>
            <a:cxnLst/>
            <a:rect l="l" t="t" r="r" b="b"/>
            <a:pathLst>
              <a:path w="1101434" h="1079405">
                <a:moveTo>
                  <a:pt x="0" y="0"/>
                </a:moveTo>
                <a:lnTo>
                  <a:pt x="1101434" y="0"/>
                </a:lnTo>
                <a:lnTo>
                  <a:pt x="1101434" y="1079405"/>
                </a:lnTo>
                <a:lnTo>
                  <a:pt x="0" y="107940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rot="1129358">
            <a:off x="7210629" y="8352925"/>
            <a:ext cx="1142641" cy="1086548"/>
          </a:xfrm>
          <a:custGeom>
            <a:avLst/>
            <a:gdLst/>
            <a:ahLst/>
            <a:cxnLst/>
            <a:rect l="l" t="t" r="r" b="b"/>
            <a:pathLst>
              <a:path w="1142641" h="1086548">
                <a:moveTo>
                  <a:pt x="0" y="0"/>
                </a:moveTo>
                <a:lnTo>
                  <a:pt x="1142641" y="0"/>
                </a:lnTo>
                <a:lnTo>
                  <a:pt x="1142641" y="1086547"/>
                </a:lnTo>
                <a:lnTo>
                  <a:pt x="0" y="108654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p:cNvSpPr txBox="1"/>
          <p:nvPr/>
        </p:nvSpPr>
        <p:spPr>
          <a:xfrm>
            <a:off x="3027048" y="395542"/>
            <a:ext cx="4319469"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Maths: Number</a:t>
            </a:r>
          </a:p>
        </p:txBody>
      </p:sp>
      <p:sp>
        <p:nvSpPr>
          <p:cNvPr id="8" name="TextBox 8"/>
          <p:cNvSpPr txBox="1"/>
          <p:nvPr/>
        </p:nvSpPr>
        <p:spPr>
          <a:xfrm>
            <a:off x="807814" y="1895475"/>
            <a:ext cx="16451486" cy="6496050"/>
          </a:xfrm>
          <a:prstGeom prst="rect">
            <a:avLst/>
          </a:prstGeom>
        </p:spPr>
        <p:txBody>
          <a:bodyPr lIns="0" tIns="0" rIns="0" bIns="0" rtlCol="0" anchor="t">
            <a:spAutoFit/>
          </a:bodyPr>
          <a:lstStyle/>
          <a:p>
            <a:pPr algn="l">
              <a:lnSpc>
                <a:spcPts val="4704"/>
              </a:lnSpc>
              <a:spcBef>
                <a:spcPct val="0"/>
              </a:spcBef>
            </a:pPr>
            <a:r>
              <a:rPr lang="en-US" sz="3920">
                <a:solidFill>
                  <a:srgbClr val="000000"/>
                </a:solidFill>
                <a:latin typeface="Comic Sans"/>
                <a:ea typeface="Comic Sans"/>
                <a:cs typeface="Comic Sans"/>
                <a:sym typeface="Comic Sans"/>
              </a:rPr>
              <a:t>Year 3 objectives:</a:t>
            </a:r>
          </a:p>
          <a:p>
            <a:pPr algn="l">
              <a:lnSpc>
                <a:spcPts val="4704"/>
              </a:lnSpc>
              <a:spcBef>
                <a:spcPct val="0"/>
              </a:spcBef>
            </a:pPr>
            <a:r>
              <a:rPr lang="en-US" sz="3920">
                <a:solidFill>
                  <a:srgbClr val="000000"/>
                </a:solidFill>
                <a:latin typeface="Comic Sans"/>
                <a:ea typeface="Comic Sans"/>
                <a:cs typeface="Comic Sans"/>
                <a:sym typeface="Comic Sans"/>
              </a:rPr>
              <a:t>-</a:t>
            </a:r>
          </a:p>
          <a:p>
            <a:pPr algn="l">
              <a:lnSpc>
                <a:spcPts val="4704"/>
              </a:lnSpc>
              <a:spcBef>
                <a:spcPct val="0"/>
              </a:spcBef>
            </a:pPr>
            <a:r>
              <a:rPr lang="en-US" sz="3920">
                <a:solidFill>
                  <a:srgbClr val="000000"/>
                </a:solidFill>
                <a:latin typeface="Comic Sans"/>
                <a:ea typeface="Comic Sans"/>
                <a:cs typeface="Comic Sans"/>
                <a:sym typeface="Comic Sans"/>
              </a:rPr>
              <a:t>•Identify, represent and estimate numbers using different representations. </a:t>
            </a:r>
          </a:p>
          <a:p>
            <a:pPr algn="l">
              <a:lnSpc>
                <a:spcPts val="4704"/>
              </a:lnSpc>
              <a:spcBef>
                <a:spcPct val="0"/>
              </a:spcBef>
            </a:pPr>
            <a:r>
              <a:rPr lang="en-US" sz="3920">
                <a:solidFill>
                  <a:srgbClr val="000000"/>
                </a:solidFill>
                <a:latin typeface="Comic Sans"/>
                <a:ea typeface="Comic Sans"/>
                <a:cs typeface="Comic Sans"/>
                <a:sym typeface="Comic Sans"/>
              </a:rPr>
              <a:t>•Find 10 or 100 more or less than a given number </a:t>
            </a:r>
          </a:p>
          <a:p>
            <a:pPr algn="l">
              <a:lnSpc>
                <a:spcPts val="4704"/>
              </a:lnSpc>
              <a:spcBef>
                <a:spcPct val="0"/>
              </a:spcBef>
            </a:pPr>
            <a:r>
              <a:rPr lang="en-US" sz="3920">
                <a:solidFill>
                  <a:srgbClr val="000000"/>
                </a:solidFill>
                <a:latin typeface="Comic Sans"/>
                <a:ea typeface="Comic Sans"/>
                <a:cs typeface="Comic Sans"/>
                <a:sym typeface="Comic Sans"/>
              </a:rPr>
              <a:t>•Recognise the place value of each digit in a three-digit number (hundreds, tens, ones). </a:t>
            </a:r>
          </a:p>
          <a:p>
            <a:pPr algn="l">
              <a:lnSpc>
                <a:spcPts val="4704"/>
              </a:lnSpc>
              <a:spcBef>
                <a:spcPct val="0"/>
              </a:spcBef>
            </a:pPr>
            <a:r>
              <a:rPr lang="en-US" sz="3920">
                <a:solidFill>
                  <a:srgbClr val="000000"/>
                </a:solidFill>
                <a:latin typeface="Comic Sans"/>
                <a:ea typeface="Comic Sans"/>
                <a:cs typeface="Comic Sans"/>
                <a:sym typeface="Comic Sans"/>
              </a:rPr>
              <a:t>•Compare and order numbers up to 1000 </a:t>
            </a:r>
          </a:p>
          <a:p>
            <a:pPr algn="l">
              <a:lnSpc>
                <a:spcPts val="4704"/>
              </a:lnSpc>
              <a:spcBef>
                <a:spcPct val="0"/>
              </a:spcBef>
            </a:pPr>
            <a:r>
              <a:rPr lang="en-US" sz="3920">
                <a:solidFill>
                  <a:srgbClr val="000000"/>
                </a:solidFill>
                <a:latin typeface="Comic Sans"/>
                <a:ea typeface="Comic Sans"/>
                <a:cs typeface="Comic Sans"/>
                <a:sym typeface="Comic Sans"/>
              </a:rPr>
              <a:t>•Read and write numbers up to 1000 in numerals and in words. </a:t>
            </a:r>
          </a:p>
          <a:p>
            <a:pPr algn="l">
              <a:lnSpc>
                <a:spcPts val="4704"/>
              </a:lnSpc>
              <a:spcBef>
                <a:spcPct val="0"/>
              </a:spcBef>
            </a:pPr>
            <a:r>
              <a:rPr lang="en-US" sz="3920">
                <a:solidFill>
                  <a:srgbClr val="000000"/>
                </a:solidFill>
                <a:latin typeface="Comic Sans"/>
                <a:ea typeface="Comic Sans"/>
                <a:cs typeface="Comic Sans"/>
                <a:sym typeface="Comic Sans"/>
              </a:rPr>
              <a:t>•Solve number problems and practical problems involving these ideas. </a:t>
            </a:r>
          </a:p>
          <a:p>
            <a:pPr algn="l">
              <a:lnSpc>
                <a:spcPts val="4704"/>
              </a:lnSpc>
              <a:spcBef>
                <a:spcPct val="0"/>
              </a:spcBef>
            </a:pPr>
            <a:r>
              <a:rPr lang="en-US" sz="3920">
                <a:solidFill>
                  <a:srgbClr val="000000"/>
                </a:solidFill>
                <a:latin typeface="Comic Sans"/>
                <a:ea typeface="Comic Sans"/>
                <a:cs typeface="Comic Sans"/>
                <a:sym typeface="Comic Sans"/>
              </a:rPr>
              <a:t>•Count from 0 in multiples of 4, 8, 50 and 100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9ED"/>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5000"/>
              <a:extLst>
                <a:ext uri="{96DAC541-7B7A-43D3-8B79-37D633B846F1}">
                  <asvg:svgBlip xmlns:asvg="http://schemas.microsoft.com/office/drawing/2016/SVG/main" r:embed="rId3"/>
                </a:ext>
              </a:extLst>
            </a:blip>
            <a:stretch>
              <a:fillRect b="-77892"/>
            </a:stretch>
          </a:blipFill>
        </p:spPr>
      </p:sp>
      <p:grpSp>
        <p:nvGrpSpPr>
          <p:cNvPr id="3" name="Group 3"/>
          <p:cNvGrpSpPr/>
          <p:nvPr/>
        </p:nvGrpSpPr>
        <p:grpSpPr>
          <a:xfrm>
            <a:off x="465259" y="490226"/>
            <a:ext cx="17357481" cy="9306547"/>
            <a:chOff x="0" y="0"/>
            <a:chExt cx="3432822" cy="1840573"/>
          </a:xfrm>
        </p:grpSpPr>
        <p:sp>
          <p:nvSpPr>
            <p:cNvPr id="4" name="Freeform 4"/>
            <p:cNvSpPr/>
            <p:nvPr/>
          </p:nvSpPr>
          <p:spPr>
            <a:xfrm>
              <a:off x="0" y="-1270"/>
              <a:ext cx="3434092" cy="1839303"/>
            </a:xfrm>
            <a:custGeom>
              <a:avLst/>
              <a:gdLst/>
              <a:ahLst/>
              <a:cxnLst/>
              <a:rect l="l" t="t" r="r" b="b"/>
              <a:pathLst>
                <a:path w="3434092" h="1839303">
                  <a:moveTo>
                    <a:pt x="3422662" y="27940"/>
                  </a:moveTo>
                  <a:cubicBezTo>
                    <a:pt x="3413772" y="24130"/>
                    <a:pt x="3404882" y="21590"/>
                    <a:pt x="3395992" y="21590"/>
                  </a:cubicBezTo>
                  <a:cubicBezTo>
                    <a:pt x="3369322" y="20320"/>
                    <a:pt x="3318542" y="20320"/>
                    <a:pt x="3262655" y="17780"/>
                  </a:cubicBezTo>
                  <a:cubicBezTo>
                    <a:pt x="3134912" y="12700"/>
                    <a:pt x="3009832" y="6350"/>
                    <a:pt x="2882089" y="3810"/>
                  </a:cubicBezTo>
                  <a:cubicBezTo>
                    <a:pt x="2778299" y="1270"/>
                    <a:pt x="2677170" y="3810"/>
                    <a:pt x="2573379" y="2540"/>
                  </a:cubicBezTo>
                  <a:cubicBezTo>
                    <a:pt x="2528137" y="2540"/>
                    <a:pt x="2482895" y="0"/>
                    <a:pt x="2437653" y="2540"/>
                  </a:cubicBezTo>
                  <a:cubicBezTo>
                    <a:pt x="2328540" y="10160"/>
                    <a:pt x="2219427" y="11430"/>
                    <a:pt x="2107652" y="8890"/>
                  </a:cubicBezTo>
                  <a:cubicBezTo>
                    <a:pt x="2051765" y="7620"/>
                    <a:pt x="1995878" y="7620"/>
                    <a:pt x="1939991" y="7620"/>
                  </a:cubicBezTo>
                  <a:cubicBezTo>
                    <a:pt x="1838861" y="7620"/>
                    <a:pt x="1737732" y="7620"/>
                    <a:pt x="1636603" y="6350"/>
                  </a:cubicBezTo>
                  <a:cubicBezTo>
                    <a:pt x="1530151" y="5080"/>
                    <a:pt x="481601" y="2540"/>
                    <a:pt x="377810" y="1270"/>
                  </a:cubicBezTo>
                  <a:cubicBezTo>
                    <a:pt x="292649" y="0"/>
                    <a:pt x="210149" y="1270"/>
                    <a:pt x="124987" y="1270"/>
                  </a:cubicBezTo>
                  <a:cubicBezTo>
                    <a:pt x="66439" y="1270"/>
                    <a:pt x="33020" y="3810"/>
                    <a:pt x="5080" y="5080"/>
                  </a:cubicBezTo>
                  <a:cubicBezTo>
                    <a:pt x="3810" y="5080"/>
                    <a:pt x="2540" y="7620"/>
                    <a:pt x="0" y="8890"/>
                  </a:cubicBezTo>
                  <a:cubicBezTo>
                    <a:pt x="1270" y="21590"/>
                    <a:pt x="3810" y="34290"/>
                    <a:pt x="5080" y="46990"/>
                  </a:cubicBezTo>
                  <a:cubicBezTo>
                    <a:pt x="15240" y="122447"/>
                    <a:pt x="16510" y="200850"/>
                    <a:pt x="17780" y="277878"/>
                  </a:cubicBezTo>
                  <a:cubicBezTo>
                    <a:pt x="19050" y="356280"/>
                    <a:pt x="17780" y="434683"/>
                    <a:pt x="16510" y="514462"/>
                  </a:cubicBezTo>
                  <a:cubicBezTo>
                    <a:pt x="15240" y="595616"/>
                    <a:pt x="2540" y="1447045"/>
                    <a:pt x="2540" y="1528199"/>
                  </a:cubicBezTo>
                  <a:cubicBezTo>
                    <a:pt x="2540" y="1607977"/>
                    <a:pt x="1270" y="1687756"/>
                    <a:pt x="0" y="1767534"/>
                  </a:cubicBezTo>
                  <a:cubicBezTo>
                    <a:pt x="0" y="1784693"/>
                    <a:pt x="3810" y="1794853"/>
                    <a:pt x="15240" y="1799933"/>
                  </a:cubicBezTo>
                  <a:cubicBezTo>
                    <a:pt x="22860" y="1803743"/>
                    <a:pt x="31750" y="1806283"/>
                    <a:pt x="40640" y="1807553"/>
                  </a:cubicBezTo>
                  <a:cubicBezTo>
                    <a:pt x="122326" y="1812633"/>
                    <a:pt x="223455" y="1816443"/>
                    <a:pt x="324584" y="1821523"/>
                  </a:cubicBezTo>
                  <a:cubicBezTo>
                    <a:pt x="380471" y="1824063"/>
                    <a:pt x="436359" y="1829143"/>
                    <a:pt x="492246" y="1830413"/>
                  </a:cubicBezTo>
                  <a:cubicBezTo>
                    <a:pt x="585391" y="1832953"/>
                    <a:pt x="1623296" y="1834223"/>
                    <a:pt x="1716442" y="1835493"/>
                  </a:cubicBezTo>
                  <a:cubicBezTo>
                    <a:pt x="1729748" y="1835493"/>
                    <a:pt x="1743055" y="1835493"/>
                    <a:pt x="1756361" y="1835493"/>
                  </a:cubicBezTo>
                  <a:cubicBezTo>
                    <a:pt x="1820232" y="1835493"/>
                    <a:pt x="1886765" y="1834223"/>
                    <a:pt x="1950636" y="1834223"/>
                  </a:cubicBezTo>
                  <a:cubicBezTo>
                    <a:pt x="2025152" y="1834223"/>
                    <a:pt x="2097007" y="1835493"/>
                    <a:pt x="2171523" y="1835493"/>
                  </a:cubicBezTo>
                  <a:cubicBezTo>
                    <a:pt x="2280636" y="1835493"/>
                    <a:pt x="2392411" y="1835493"/>
                    <a:pt x="2501524" y="1835493"/>
                  </a:cubicBezTo>
                  <a:cubicBezTo>
                    <a:pt x="2602653" y="1835493"/>
                    <a:pt x="2703782" y="1836763"/>
                    <a:pt x="2804912" y="1838033"/>
                  </a:cubicBezTo>
                  <a:cubicBezTo>
                    <a:pt x="2850154" y="1838033"/>
                    <a:pt x="2898057" y="1839303"/>
                    <a:pt x="2943299" y="1839303"/>
                  </a:cubicBezTo>
                  <a:cubicBezTo>
                    <a:pt x="3089670" y="1838033"/>
                    <a:pt x="3233380" y="1831683"/>
                    <a:pt x="3373132" y="1831683"/>
                  </a:cubicBezTo>
                  <a:cubicBezTo>
                    <a:pt x="3376942" y="1831683"/>
                    <a:pt x="3382022" y="1829143"/>
                    <a:pt x="3385832" y="1826603"/>
                  </a:cubicBezTo>
                  <a:cubicBezTo>
                    <a:pt x="3390912" y="1822793"/>
                    <a:pt x="3393452" y="1816443"/>
                    <a:pt x="3395992" y="1813903"/>
                  </a:cubicBezTo>
                  <a:cubicBezTo>
                    <a:pt x="3397262" y="1757906"/>
                    <a:pt x="3398532" y="1700135"/>
                    <a:pt x="3399802" y="1642365"/>
                  </a:cubicBezTo>
                  <a:cubicBezTo>
                    <a:pt x="3401072" y="1552958"/>
                    <a:pt x="3411232" y="694651"/>
                    <a:pt x="3412502" y="605244"/>
                  </a:cubicBezTo>
                  <a:cubicBezTo>
                    <a:pt x="3412502" y="551600"/>
                    <a:pt x="3413772" y="497956"/>
                    <a:pt x="3415042" y="444312"/>
                  </a:cubicBezTo>
                  <a:cubicBezTo>
                    <a:pt x="3416312" y="386541"/>
                    <a:pt x="3417582" y="328771"/>
                    <a:pt x="3420122" y="271000"/>
                  </a:cubicBezTo>
                  <a:cubicBezTo>
                    <a:pt x="3421392" y="236613"/>
                    <a:pt x="3421392" y="200850"/>
                    <a:pt x="3426472" y="166463"/>
                  </a:cubicBezTo>
                  <a:cubicBezTo>
                    <a:pt x="3431552" y="125198"/>
                    <a:pt x="3434092" y="85309"/>
                    <a:pt x="3432822" y="44450"/>
                  </a:cubicBezTo>
                  <a:cubicBezTo>
                    <a:pt x="3432822" y="38100"/>
                    <a:pt x="3429012" y="30480"/>
                    <a:pt x="3422662" y="27940"/>
                  </a:cubicBezTo>
                  <a:close/>
                </a:path>
              </a:pathLst>
            </a:custGeom>
            <a:solidFill>
              <a:srgbClr val="FFBD6F"/>
            </a:solidFill>
          </p:spPr>
        </p:sp>
      </p:grpSp>
      <p:sp>
        <p:nvSpPr>
          <p:cNvPr id="5" name="Freeform 5"/>
          <p:cNvSpPr/>
          <p:nvPr/>
        </p:nvSpPr>
        <p:spPr>
          <a:xfrm rot="7840615">
            <a:off x="16316354" y="8527820"/>
            <a:ext cx="2783892" cy="911092"/>
          </a:xfrm>
          <a:custGeom>
            <a:avLst/>
            <a:gdLst/>
            <a:ahLst/>
            <a:cxnLst/>
            <a:rect l="l" t="t" r="r" b="b"/>
            <a:pathLst>
              <a:path w="2783892" h="911092">
                <a:moveTo>
                  <a:pt x="0" y="0"/>
                </a:moveTo>
                <a:lnTo>
                  <a:pt x="2783892" y="0"/>
                </a:lnTo>
                <a:lnTo>
                  <a:pt x="2783892" y="911092"/>
                </a:lnTo>
                <a:lnTo>
                  <a:pt x="0" y="91109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rot="-2459455">
            <a:off x="-128953" y="836666"/>
            <a:ext cx="2771117" cy="642644"/>
          </a:xfrm>
          <a:custGeom>
            <a:avLst/>
            <a:gdLst/>
            <a:ahLst/>
            <a:cxnLst/>
            <a:rect l="l" t="t" r="r" b="b"/>
            <a:pathLst>
              <a:path w="2771117" h="642644">
                <a:moveTo>
                  <a:pt x="0" y="0"/>
                </a:moveTo>
                <a:lnTo>
                  <a:pt x="2771117" y="0"/>
                </a:lnTo>
                <a:lnTo>
                  <a:pt x="2771117" y="642644"/>
                </a:lnTo>
                <a:lnTo>
                  <a:pt x="0" y="64264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rot="2367332">
            <a:off x="16196746" y="677637"/>
            <a:ext cx="2125108" cy="702125"/>
          </a:xfrm>
          <a:custGeom>
            <a:avLst/>
            <a:gdLst/>
            <a:ahLst/>
            <a:cxnLst/>
            <a:rect l="l" t="t" r="r" b="b"/>
            <a:pathLst>
              <a:path w="2125108" h="702125">
                <a:moveTo>
                  <a:pt x="0" y="0"/>
                </a:moveTo>
                <a:lnTo>
                  <a:pt x="2125108" y="0"/>
                </a:lnTo>
                <a:lnTo>
                  <a:pt x="2125108" y="702126"/>
                </a:lnTo>
                <a:lnTo>
                  <a:pt x="0" y="702126"/>
                </a:lnTo>
                <a:lnTo>
                  <a:pt x="0" y="0"/>
                </a:lnTo>
                <a:close/>
              </a:path>
            </a:pathLst>
          </a:custGeom>
          <a:blipFill>
            <a:blip r:embed="rId8">
              <a:extLst>
                <a:ext uri="{96DAC541-7B7A-43D3-8B79-37D633B846F1}">
                  <asvg:svgBlip xmlns:asvg="http://schemas.microsoft.com/office/drawing/2016/SVG/main" r:embed="rId9"/>
                </a:ext>
              </a:extLst>
            </a:blip>
            <a:stretch>
              <a:fillRect l="-1655" t="-135"/>
            </a:stretch>
          </a:blipFill>
        </p:spPr>
      </p:sp>
      <p:sp>
        <p:nvSpPr>
          <p:cNvPr id="8" name="Freeform 8"/>
          <p:cNvSpPr/>
          <p:nvPr/>
        </p:nvSpPr>
        <p:spPr>
          <a:xfrm rot="2376714">
            <a:off x="-811736" y="9321622"/>
            <a:ext cx="2553991" cy="654149"/>
          </a:xfrm>
          <a:custGeom>
            <a:avLst/>
            <a:gdLst/>
            <a:ahLst/>
            <a:cxnLst/>
            <a:rect l="l" t="t" r="r" b="b"/>
            <a:pathLst>
              <a:path w="2553991" h="654149">
                <a:moveTo>
                  <a:pt x="0" y="0"/>
                </a:moveTo>
                <a:lnTo>
                  <a:pt x="2553991" y="0"/>
                </a:lnTo>
                <a:lnTo>
                  <a:pt x="2553991" y="654149"/>
                </a:lnTo>
                <a:lnTo>
                  <a:pt x="0" y="654149"/>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TextBox 9"/>
          <p:cNvSpPr txBox="1"/>
          <p:nvPr/>
        </p:nvSpPr>
        <p:spPr>
          <a:xfrm>
            <a:off x="1028700" y="871093"/>
            <a:ext cx="16230600" cy="1438275"/>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Maths: Key Vocabulary and skills – Addition, Subtraction, Multiplication and Division</a:t>
            </a:r>
          </a:p>
        </p:txBody>
      </p:sp>
      <p:sp>
        <p:nvSpPr>
          <p:cNvPr id="10" name="TextBox 10"/>
          <p:cNvSpPr txBox="1"/>
          <p:nvPr/>
        </p:nvSpPr>
        <p:spPr>
          <a:xfrm>
            <a:off x="1028700" y="1974993"/>
            <a:ext cx="15642342" cy="7673704"/>
          </a:xfrm>
          <a:prstGeom prst="rect">
            <a:avLst/>
          </a:prstGeom>
        </p:spPr>
        <p:txBody>
          <a:bodyPr lIns="0" tIns="0" rIns="0" bIns="0" rtlCol="0" anchor="t">
            <a:spAutoFit/>
          </a:bodyPr>
          <a:lstStyle/>
          <a:p>
            <a:pPr algn="l">
              <a:lnSpc>
                <a:spcPts val="3783"/>
              </a:lnSpc>
              <a:spcBef>
                <a:spcPct val="0"/>
              </a:spcBef>
            </a:pPr>
            <a:r>
              <a:rPr lang="en-US" sz="3152">
                <a:solidFill>
                  <a:srgbClr val="000000"/>
                </a:solidFill>
                <a:latin typeface="Comic Sans"/>
                <a:ea typeface="Comic Sans"/>
                <a:cs typeface="Comic Sans"/>
                <a:sym typeface="Comic Sans"/>
              </a:rPr>
              <a:t>Year 3 Objectives </a:t>
            </a:r>
          </a:p>
          <a:p>
            <a:pPr algn="l">
              <a:lnSpc>
                <a:spcPts val="3783"/>
              </a:lnSpc>
              <a:spcBef>
                <a:spcPct val="0"/>
              </a:spcBef>
            </a:pPr>
            <a:r>
              <a:rPr lang="en-US" sz="3152">
                <a:solidFill>
                  <a:srgbClr val="000000"/>
                </a:solidFill>
                <a:latin typeface="Comic Sans"/>
                <a:ea typeface="Comic Sans"/>
                <a:cs typeface="Comic Sans"/>
                <a:sym typeface="Comic Sans"/>
              </a:rPr>
              <a:t>◦Add and subtract numbers mentally, including: a three-digit number and ones; a three-digit number and tens; a three digit number and hundreds. </a:t>
            </a:r>
          </a:p>
          <a:p>
            <a:pPr algn="l">
              <a:lnSpc>
                <a:spcPts val="3783"/>
              </a:lnSpc>
              <a:spcBef>
                <a:spcPct val="0"/>
              </a:spcBef>
            </a:pPr>
            <a:r>
              <a:rPr lang="en-US" sz="3152">
                <a:solidFill>
                  <a:srgbClr val="000000"/>
                </a:solidFill>
                <a:latin typeface="Comic Sans"/>
                <a:ea typeface="Comic Sans"/>
                <a:cs typeface="Comic Sans"/>
                <a:sym typeface="Comic Sans"/>
              </a:rPr>
              <a:t>◦Add and subtract numbers with up to three digits, using formal written methods of columnar addition and subtraction. </a:t>
            </a:r>
          </a:p>
          <a:p>
            <a:pPr algn="l">
              <a:lnSpc>
                <a:spcPts val="3783"/>
              </a:lnSpc>
              <a:spcBef>
                <a:spcPct val="0"/>
              </a:spcBef>
            </a:pPr>
            <a:r>
              <a:rPr lang="en-US" sz="3152">
                <a:solidFill>
                  <a:srgbClr val="000000"/>
                </a:solidFill>
                <a:latin typeface="Comic Sans"/>
                <a:ea typeface="Comic Sans"/>
                <a:cs typeface="Comic Sans"/>
                <a:sym typeface="Comic Sans"/>
              </a:rPr>
              <a:t>◦Estimate the answer to a calculation and use inverse operations to check answers. </a:t>
            </a:r>
          </a:p>
          <a:p>
            <a:pPr algn="l">
              <a:lnSpc>
                <a:spcPts val="3783"/>
              </a:lnSpc>
              <a:spcBef>
                <a:spcPct val="0"/>
              </a:spcBef>
            </a:pPr>
            <a:r>
              <a:rPr lang="en-US" sz="3152">
                <a:solidFill>
                  <a:srgbClr val="000000"/>
                </a:solidFill>
                <a:latin typeface="Comic Sans"/>
                <a:ea typeface="Comic Sans"/>
                <a:cs typeface="Comic Sans"/>
                <a:sym typeface="Comic Sans"/>
              </a:rPr>
              <a:t>◦Solve problems, including missing number problems, using number facts, place value, and more complex addition and subtraction. </a:t>
            </a:r>
          </a:p>
          <a:p>
            <a:pPr algn="l">
              <a:lnSpc>
                <a:spcPts val="3783"/>
              </a:lnSpc>
              <a:spcBef>
                <a:spcPct val="0"/>
              </a:spcBef>
            </a:pPr>
            <a:r>
              <a:rPr lang="en-US" sz="3152">
                <a:solidFill>
                  <a:srgbClr val="000000"/>
                </a:solidFill>
                <a:latin typeface="Comic Sans"/>
                <a:ea typeface="Comic Sans"/>
                <a:cs typeface="Comic Sans"/>
                <a:sym typeface="Comic Sans"/>
              </a:rPr>
              <a:t>◦Recall and use multiplication and division facts for the 3, 4 and 8 multiplication tables. </a:t>
            </a:r>
          </a:p>
          <a:p>
            <a:pPr algn="l">
              <a:lnSpc>
                <a:spcPts val="3783"/>
              </a:lnSpc>
              <a:spcBef>
                <a:spcPct val="0"/>
              </a:spcBef>
            </a:pPr>
            <a:r>
              <a:rPr lang="en-US" sz="3152">
                <a:solidFill>
                  <a:srgbClr val="000000"/>
                </a:solidFill>
                <a:latin typeface="Comic Sans"/>
                <a:ea typeface="Comic Sans"/>
                <a:cs typeface="Comic Sans"/>
                <a:sym typeface="Comic Sans"/>
              </a:rPr>
              <a:t>◦Write and calculate mathematical statements for multiplication and division using the multiplication tables they know, including for two-digit numbers times one-digit numbers, using mental and progressing to formal written methods. </a:t>
            </a:r>
          </a:p>
          <a:p>
            <a:pPr algn="l">
              <a:lnSpc>
                <a:spcPts val="3783"/>
              </a:lnSpc>
              <a:spcBef>
                <a:spcPct val="0"/>
              </a:spcBef>
            </a:pPr>
            <a:r>
              <a:rPr lang="en-US" sz="3152">
                <a:solidFill>
                  <a:srgbClr val="000000"/>
                </a:solidFill>
                <a:latin typeface="Comic Sans"/>
                <a:ea typeface="Comic Sans"/>
                <a:cs typeface="Comic Sans"/>
                <a:sym typeface="Comic Sans"/>
              </a:rPr>
              <a:t>◦Solve problems, including missing number problems, involving multiplication and division, including positive integer scaling problems and correspondence problems in which n objects are connected to m objectives.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sp>
        <p:nvSpPr>
          <p:cNvPr id="2" name="Freeform 2"/>
          <p:cNvSpPr/>
          <p:nvPr/>
        </p:nvSpPr>
        <p:spPr>
          <a:xfrm>
            <a:off x="0" y="6607"/>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TextBox 3"/>
          <p:cNvSpPr txBox="1"/>
          <p:nvPr/>
        </p:nvSpPr>
        <p:spPr>
          <a:xfrm>
            <a:off x="-921643" y="124902"/>
            <a:ext cx="12877959" cy="903798"/>
          </a:xfrm>
          <a:prstGeom prst="rect">
            <a:avLst/>
          </a:prstGeom>
        </p:spPr>
        <p:txBody>
          <a:bodyPr lIns="0" tIns="0" rIns="0" bIns="0" rtlCol="0" anchor="t">
            <a:spAutoFit/>
          </a:bodyPr>
          <a:lstStyle/>
          <a:p>
            <a:pPr marL="0" lvl="0" indent="0" algn="ctr">
              <a:lnSpc>
                <a:spcPts val="7191"/>
              </a:lnSpc>
              <a:spcBef>
                <a:spcPct val="0"/>
              </a:spcBef>
            </a:pPr>
            <a:r>
              <a:rPr lang="en-US" sz="5992">
                <a:solidFill>
                  <a:srgbClr val="272626"/>
                </a:solidFill>
                <a:latin typeface="Comic Sans"/>
                <a:ea typeface="Comic Sans"/>
                <a:cs typeface="Comic Sans"/>
                <a:sym typeface="Comic Sans"/>
              </a:rPr>
              <a:t>Maths: Frac</a:t>
            </a:r>
            <a:r>
              <a:rPr lang="en-US" sz="5992" u="none">
                <a:solidFill>
                  <a:srgbClr val="272626"/>
                </a:solidFill>
                <a:latin typeface="Comic Sans"/>
                <a:ea typeface="Comic Sans"/>
                <a:cs typeface="Comic Sans"/>
                <a:sym typeface="Comic Sans"/>
              </a:rPr>
              <a:t>tions</a:t>
            </a:r>
          </a:p>
        </p:txBody>
      </p:sp>
      <p:grpSp>
        <p:nvGrpSpPr>
          <p:cNvPr id="4" name="Group 4"/>
          <p:cNvGrpSpPr/>
          <p:nvPr/>
        </p:nvGrpSpPr>
        <p:grpSpPr>
          <a:xfrm>
            <a:off x="0" y="1286261"/>
            <a:ext cx="18005342" cy="8661549"/>
            <a:chOff x="0" y="0"/>
            <a:chExt cx="24007122" cy="11548732"/>
          </a:xfrm>
        </p:grpSpPr>
        <p:grpSp>
          <p:nvGrpSpPr>
            <p:cNvPr id="5" name="Group 5"/>
            <p:cNvGrpSpPr/>
            <p:nvPr/>
          </p:nvGrpSpPr>
          <p:grpSpPr>
            <a:xfrm>
              <a:off x="0" y="269003"/>
              <a:ext cx="23588293" cy="11279729"/>
              <a:chOff x="0" y="0"/>
              <a:chExt cx="14887960" cy="7119301"/>
            </a:xfrm>
          </p:grpSpPr>
          <p:sp>
            <p:nvSpPr>
              <p:cNvPr id="6" name="Freeform 6"/>
              <p:cNvSpPr/>
              <p:nvPr/>
            </p:nvSpPr>
            <p:spPr>
              <a:xfrm>
                <a:off x="-4213" y="0"/>
                <a:ext cx="14892174" cy="7119301"/>
              </a:xfrm>
              <a:custGeom>
                <a:avLst/>
                <a:gdLst/>
                <a:ahLst/>
                <a:cxnLst/>
                <a:rect l="l" t="t" r="r" b="b"/>
                <a:pathLst>
                  <a:path w="14892174" h="7119301">
                    <a:moveTo>
                      <a:pt x="278431" y="16918"/>
                    </a:moveTo>
                    <a:cubicBezTo>
                      <a:pt x="278431" y="16918"/>
                      <a:pt x="604014" y="12258"/>
                      <a:pt x="1135242" y="12454"/>
                    </a:cubicBezTo>
                    <a:cubicBezTo>
                      <a:pt x="12370183" y="12671"/>
                      <a:pt x="14618105" y="0"/>
                      <a:pt x="14618105" y="0"/>
                    </a:cubicBezTo>
                    <a:cubicBezTo>
                      <a:pt x="14685568" y="0"/>
                      <a:pt x="14761506" y="0"/>
                      <a:pt x="14840278" y="85073"/>
                    </a:cubicBezTo>
                    <a:cubicBezTo>
                      <a:pt x="14883257" y="131488"/>
                      <a:pt x="14884325" y="240224"/>
                      <a:pt x="14884730" y="320281"/>
                    </a:cubicBezTo>
                    <a:cubicBezTo>
                      <a:pt x="14884730" y="320281"/>
                      <a:pt x="14883026" y="5267918"/>
                      <a:pt x="14883026" y="6356717"/>
                    </a:cubicBezTo>
                    <a:cubicBezTo>
                      <a:pt x="14883026" y="6570876"/>
                      <a:pt x="14892174" y="6870054"/>
                      <a:pt x="14892174" y="6870054"/>
                    </a:cubicBezTo>
                    <a:cubicBezTo>
                      <a:pt x="14892174" y="6998723"/>
                      <a:pt x="14888004" y="7119301"/>
                      <a:pt x="14635166" y="7111167"/>
                    </a:cubicBezTo>
                    <a:cubicBezTo>
                      <a:pt x="14635166" y="7111167"/>
                      <a:pt x="14258693" y="7090868"/>
                      <a:pt x="12772540" y="7098467"/>
                    </a:cubicBezTo>
                    <a:cubicBezTo>
                      <a:pt x="3286624"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sp>
        </p:grpSp>
        <p:grpSp>
          <p:nvGrpSpPr>
            <p:cNvPr id="7" name="Group 7"/>
            <p:cNvGrpSpPr/>
            <p:nvPr/>
          </p:nvGrpSpPr>
          <p:grpSpPr>
            <a:xfrm>
              <a:off x="442764" y="0"/>
              <a:ext cx="23564358" cy="11201268"/>
              <a:chOff x="0" y="0"/>
              <a:chExt cx="14909260" cy="7087086"/>
            </a:xfrm>
          </p:grpSpPr>
          <p:sp>
            <p:nvSpPr>
              <p:cNvPr id="8" name="Freeform 8"/>
              <p:cNvSpPr/>
              <p:nvPr/>
            </p:nvSpPr>
            <p:spPr>
              <a:xfrm>
                <a:off x="-4213" y="0"/>
                <a:ext cx="14913473" cy="7087086"/>
              </a:xfrm>
              <a:custGeom>
                <a:avLst/>
                <a:gdLst/>
                <a:ahLst/>
                <a:cxnLst/>
                <a:rect l="l" t="t" r="r" b="b"/>
                <a:pathLst>
                  <a:path w="14913473" h="7087086">
                    <a:moveTo>
                      <a:pt x="278431" y="16918"/>
                    </a:moveTo>
                    <a:cubicBezTo>
                      <a:pt x="278431" y="16918"/>
                      <a:pt x="604014" y="12258"/>
                      <a:pt x="1135621" y="12454"/>
                    </a:cubicBezTo>
                    <a:cubicBezTo>
                      <a:pt x="12388789" y="12671"/>
                      <a:pt x="14639405" y="0"/>
                      <a:pt x="14639405" y="0"/>
                    </a:cubicBezTo>
                    <a:cubicBezTo>
                      <a:pt x="14706869" y="0"/>
                      <a:pt x="14782806" y="0"/>
                      <a:pt x="14861579" y="85073"/>
                    </a:cubicBezTo>
                    <a:cubicBezTo>
                      <a:pt x="14904556" y="131488"/>
                      <a:pt x="14905624" y="240224"/>
                      <a:pt x="14906029" y="320281"/>
                    </a:cubicBezTo>
                    <a:cubicBezTo>
                      <a:pt x="14906029" y="320281"/>
                      <a:pt x="14904325" y="5241263"/>
                      <a:pt x="14904325" y="6324502"/>
                    </a:cubicBezTo>
                    <a:cubicBezTo>
                      <a:pt x="14904325" y="6538661"/>
                      <a:pt x="14913473" y="6837839"/>
                      <a:pt x="14913473" y="6837839"/>
                    </a:cubicBezTo>
                    <a:cubicBezTo>
                      <a:pt x="14913473" y="6966508"/>
                      <a:pt x="14909303" y="7087086"/>
                      <a:pt x="14656466" y="7078952"/>
                    </a:cubicBezTo>
                    <a:cubicBezTo>
                      <a:pt x="14656466" y="7078952"/>
                      <a:pt x="14279993" y="7058653"/>
                      <a:pt x="12791798" y="7066252"/>
                    </a:cubicBezTo>
                    <a:cubicBezTo>
                      <a:pt x="3290493"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sp>
        </p:grpSp>
      </p:grpSp>
      <p:sp>
        <p:nvSpPr>
          <p:cNvPr id="9" name="TextBox 9"/>
          <p:cNvSpPr txBox="1"/>
          <p:nvPr/>
        </p:nvSpPr>
        <p:spPr>
          <a:xfrm>
            <a:off x="1028700" y="1204913"/>
            <a:ext cx="17259300" cy="7867650"/>
          </a:xfrm>
          <a:prstGeom prst="rect">
            <a:avLst/>
          </a:prstGeom>
        </p:spPr>
        <p:txBody>
          <a:bodyPr lIns="0" tIns="0" rIns="0" bIns="0" rtlCol="0" anchor="t">
            <a:spAutoFit/>
          </a:bodyPr>
          <a:lstStyle/>
          <a:p>
            <a:pPr algn="l">
              <a:lnSpc>
                <a:spcPts val="5635"/>
              </a:lnSpc>
              <a:spcBef>
                <a:spcPct val="0"/>
              </a:spcBef>
            </a:pPr>
            <a:r>
              <a:rPr lang="en-US" sz="4695">
                <a:solidFill>
                  <a:srgbClr val="272626"/>
                </a:solidFill>
                <a:latin typeface="Comic Sans"/>
                <a:ea typeface="Comic Sans"/>
                <a:cs typeface="Comic Sans"/>
                <a:sym typeface="Comic Sans"/>
              </a:rPr>
              <a:t>Year 3 objectives:</a:t>
            </a:r>
          </a:p>
          <a:p>
            <a:pPr algn="l">
              <a:lnSpc>
                <a:spcPts val="5635"/>
              </a:lnSpc>
              <a:spcBef>
                <a:spcPct val="0"/>
              </a:spcBef>
            </a:pPr>
            <a:r>
              <a:rPr lang="en-US" sz="4695">
                <a:solidFill>
                  <a:srgbClr val="272626"/>
                </a:solidFill>
                <a:latin typeface="Comic Sans"/>
                <a:ea typeface="Comic Sans"/>
                <a:cs typeface="Comic Sans"/>
                <a:sym typeface="Comic Sans"/>
              </a:rPr>
              <a:t> </a:t>
            </a:r>
          </a:p>
          <a:p>
            <a:pPr algn="l">
              <a:lnSpc>
                <a:spcPts val="5635"/>
              </a:lnSpc>
              <a:spcBef>
                <a:spcPct val="0"/>
              </a:spcBef>
            </a:pPr>
            <a:r>
              <a:rPr lang="en-US" sz="4695">
                <a:solidFill>
                  <a:srgbClr val="272626"/>
                </a:solidFill>
                <a:latin typeface="Comic Sans"/>
                <a:ea typeface="Comic Sans"/>
                <a:cs typeface="Comic Sans"/>
                <a:sym typeface="Comic Sans"/>
              </a:rPr>
              <a:t>•Count up and down in tenths; recognise that tenths arise from dividing an object into 10 equal parts and in dividing one-digit numbers or quantities by 10 </a:t>
            </a:r>
          </a:p>
          <a:p>
            <a:pPr algn="l">
              <a:lnSpc>
                <a:spcPts val="5635"/>
              </a:lnSpc>
              <a:spcBef>
                <a:spcPct val="0"/>
              </a:spcBef>
            </a:pPr>
            <a:r>
              <a:rPr lang="en-US" sz="4695">
                <a:solidFill>
                  <a:srgbClr val="272626"/>
                </a:solidFill>
                <a:latin typeface="Comic Sans"/>
                <a:ea typeface="Comic Sans"/>
                <a:cs typeface="Comic Sans"/>
                <a:sym typeface="Comic Sans"/>
              </a:rPr>
              <a:t>•Recognise and use fractions as numbers: unit fractions and non-unit fractions with small denominators. </a:t>
            </a:r>
          </a:p>
          <a:p>
            <a:pPr algn="l">
              <a:lnSpc>
                <a:spcPts val="5635"/>
              </a:lnSpc>
              <a:spcBef>
                <a:spcPct val="0"/>
              </a:spcBef>
            </a:pPr>
            <a:r>
              <a:rPr lang="en-US" sz="4695">
                <a:solidFill>
                  <a:srgbClr val="272626"/>
                </a:solidFill>
                <a:latin typeface="Comic Sans"/>
                <a:ea typeface="Comic Sans"/>
                <a:cs typeface="Comic Sans"/>
                <a:sym typeface="Comic Sans"/>
              </a:rPr>
              <a:t>•Recognise, find and write fractions of a discrete set of objects: unit fractions and non-unit fractions with small denominators. </a:t>
            </a:r>
          </a:p>
          <a:p>
            <a:pPr algn="l">
              <a:lnSpc>
                <a:spcPts val="5635"/>
              </a:lnSpc>
              <a:spcBef>
                <a:spcPct val="0"/>
              </a:spcBef>
            </a:pPr>
            <a:r>
              <a:rPr lang="en-US" sz="4695">
                <a:solidFill>
                  <a:srgbClr val="272626"/>
                </a:solidFill>
                <a:latin typeface="Comic Sans"/>
                <a:ea typeface="Comic Sans"/>
                <a:cs typeface="Comic Sans"/>
                <a:sym typeface="Comic Sans"/>
              </a:rPr>
              <a:t>•Solve problems that involve all of the above.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BAE6FF"/>
        </a:solidFill>
        <a:effectLst/>
      </p:bgPr>
    </p:bg>
    <p:spTree>
      <p:nvGrpSpPr>
        <p:cNvPr id="1" name=""/>
        <p:cNvGrpSpPr/>
        <p:nvPr/>
      </p:nvGrpSpPr>
      <p:grpSpPr>
        <a:xfrm>
          <a:off x="0" y="0"/>
          <a:ext cx="0" cy="0"/>
          <a:chOff x="0" y="0"/>
          <a:chExt cx="0" cy="0"/>
        </a:xfrm>
      </p:grpSpPr>
      <p:grpSp>
        <p:nvGrpSpPr>
          <p:cNvPr id="2" name="Group 2"/>
          <p:cNvGrpSpPr/>
          <p:nvPr/>
        </p:nvGrpSpPr>
        <p:grpSpPr>
          <a:xfrm>
            <a:off x="4159662" y="864069"/>
            <a:ext cx="12848731" cy="8118486"/>
            <a:chOff x="0" y="0"/>
            <a:chExt cx="9825898" cy="6208505"/>
          </a:xfrm>
        </p:grpSpPr>
        <p:sp>
          <p:nvSpPr>
            <p:cNvPr id="3" name="Freeform 3"/>
            <p:cNvSpPr/>
            <p:nvPr/>
          </p:nvSpPr>
          <p:spPr>
            <a:xfrm>
              <a:off x="-4213" y="0"/>
              <a:ext cx="9830111" cy="6208505"/>
            </a:xfrm>
            <a:custGeom>
              <a:avLst/>
              <a:gdLst/>
              <a:ahLst/>
              <a:cxnLst/>
              <a:rect l="l" t="t" r="r" b="b"/>
              <a:pathLst>
                <a:path w="9830111" h="6208505">
                  <a:moveTo>
                    <a:pt x="278431" y="16918"/>
                  </a:moveTo>
                  <a:cubicBezTo>
                    <a:pt x="278431" y="16918"/>
                    <a:pt x="604014" y="12258"/>
                    <a:pt x="1045115" y="12454"/>
                  </a:cubicBezTo>
                  <a:cubicBezTo>
                    <a:pt x="7948380" y="12671"/>
                    <a:pt x="9556042" y="0"/>
                    <a:pt x="9556042" y="0"/>
                  </a:cubicBezTo>
                  <a:cubicBezTo>
                    <a:pt x="9623506" y="0"/>
                    <a:pt x="9699443" y="0"/>
                    <a:pt x="9778216" y="85073"/>
                  </a:cubicBezTo>
                  <a:cubicBezTo>
                    <a:pt x="9821194" y="131488"/>
                    <a:pt x="9822262" y="240224"/>
                    <a:pt x="9822667" y="320281"/>
                  </a:cubicBezTo>
                  <a:cubicBezTo>
                    <a:pt x="9822667" y="320281"/>
                    <a:pt x="9820963" y="4514343"/>
                    <a:pt x="9820963" y="5445921"/>
                  </a:cubicBezTo>
                  <a:cubicBezTo>
                    <a:pt x="9820963" y="5660080"/>
                    <a:pt x="9830111" y="5959259"/>
                    <a:pt x="9830111" y="5959259"/>
                  </a:cubicBezTo>
                  <a:cubicBezTo>
                    <a:pt x="9830111" y="6087927"/>
                    <a:pt x="9825941" y="6208505"/>
                    <a:pt x="9573103" y="6200371"/>
                  </a:cubicBezTo>
                  <a:cubicBezTo>
                    <a:pt x="9573103" y="6200371"/>
                    <a:pt x="9196631" y="6180072"/>
                    <a:pt x="8195607" y="6187671"/>
                  </a:cubicBezTo>
                  <a:cubicBezTo>
                    <a:pt x="2367023" y="6195805"/>
                    <a:pt x="304023" y="6208505"/>
                    <a:pt x="304023" y="6208505"/>
                  </a:cubicBezTo>
                  <a:cubicBezTo>
                    <a:pt x="132548" y="6208505"/>
                    <a:pt x="4213" y="6107436"/>
                    <a:pt x="8532" y="5904889"/>
                  </a:cubicBezTo>
                  <a:cubicBezTo>
                    <a:pt x="8532" y="5904889"/>
                    <a:pt x="9630" y="5406348"/>
                    <a:pt x="4815" y="1542525"/>
                  </a:cubicBezTo>
                  <a:cubicBezTo>
                    <a:pt x="0" y="663668"/>
                    <a:pt x="25592" y="330596"/>
                    <a:pt x="25592" y="330596"/>
                  </a:cubicBezTo>
                  <a:cubicBezTo>
                    <a:pt x="27224" y="150571"/>
                    <a:pt x="143504" y="16918"/>
                    <a:pt x="278431" y="16918"/>
                  </a:cubicBezTo>
                  <a:close/>
                </a:path>
              </a:pathLst>
            </a:custGeom>
            <a:solidFill>
              <a:srgbClr val="000000">
                <a:alpha val="0"/>
              </a:srgbClr>
            </a:solidFill>
          </p:spPr>
        </p:sp>
      </p:grpSp>
      <p:grpSp>
        <p:nvGrpSpPr>
          <p:cNvPr id="4" name="Group 4"/>
          <p:cNvGrpSpPr/>
          <p:nvPr/>
        </p:nvGrpSpPr>
        <p:grpSpPr>
          <a:xfrm>
            <a:off x="548659" y="732326"/>
            <a:ext cx="17187051" cy="9068387"/>
            <a:chOff x="0" y="0"/>
            <a:chExt cx="22916068" cy="12091182"/>
          </a:xfrm>
        </p:grpSpPr>
        <p:grpSp>
          <p:nvGrpSpPr>
            <p:cNvPr id="5" name="Group 5"/>
            <p:cNvGrpSpPr/>
            <p:nvPr/>
          </p:nvGrpSpPr>
          <p:grpSpPr>
            <a:xfrm>
              <a:off x="0" y="281638"/>
              <a:ext cx="22516274" cy="11809544"/>
              <a:chOff x="0" y="0"/>
              <a:chExt cx="13573778" cy="7119301"/>
            </a:xfrm>
          </p:grpSpPr>
          <p:sp>
            <p:nvSpPr>
              <p:cNvPr id="6" name="Freeform 6"/>
              <p:cNvSpPr/>
              <p:nvPr/>
            </p:nvSpPr>
            <p:spPr>
              <a:xfrm>
                <a:off x="-4213" y="0"/>
                <a:ext cx="13577990" cy="7119301"/>
              </a:xfrm>
              <a:custGeom>
                <a:avLst/>
                <a:gdLst/>
                <a:ahLst/>
                <a:cxnLst/>
                <a:rect l="l" t="t" r="r" b="b"/>
                <a:pathLst>
                  <a:path w="13577990" h="7119301">
                    <a:moveTo>
                      <a:pt x="278431" y="16918"/>
                    </a:moveTo>
                    <a:cubicBezTo>
                      <a:pt x="278431" y="16918"/>
                      <a:pt x="604014" y="12258"/>
                      <a:pt x="1111844" y="12454"/>
                    </a:cubicBezTo>
                    <a:cubicBezTo>
                      <a:pt x="11222221" y="12671"/>
                      <a:pt x="13303922" y="0"/>
                      <a:pt x="13303922" y="0"/>
                    </a:cubicBezTo>
                    <a:cubicBezTo>
                      <a:pt x="13371386" y="0"/>
                      <a:pt x="13447323" y="0"/>
                      <a:pt x="13526096" y="85073"/>
                    </a:cubicBezTo>
                    <a:cubicBezTo>
                      <a:pt x="13569073" y="131488"/>
                      <a:pt x="13570142" y="240224"/>
                      <a:pt x="13570548" y="320281"/>
                    </a:cubicBezTo>
                    <a:cubicBezTo>
                      <a:pt x="13570548" y="320281"/>
                      <a:pt x="13568842" y="5267918"/>
                      <a:pt x="13568842" y="6356717"/>
                    </a:cubicBezTo>
                    <a:cubicBezTo>
                      <a:pt x="13568842" y="6570876"/>
                      <a:pt x="13577991" y="6870054"/>
                      <a:pt x="13577991" y="6870054"/>
                    </a:cubicBezTo>
                    <a:cubicBezTo>
                      <a:pt x="13577991" y="6998723"/>
                      <a:pt x="13573822" y="7119301"/>
                      <a:pt x="13320983" y="7111167"/>
                    </a:cubicBezTo>
                    <a:cubicBezTo>
                      <a:pt x="13320983" y="7111167"/>
                      <a:pt x="12944511" y="7090868"/>
                      <a:pt x="11584304" y="7098467"/>
                    </a:cubicBezTo>
                    <a:cubicBezTo>
                      <a:pt x="3047883"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sp>
        </p:grpSp>
        <p:grpSp>
          <p:nvGrpSpPr>
            <p:cNvPr id="7" name="Group 7"/>
            <p:cNvGrpSpPr/>
            <p:nvPr/>
          </p:nvGrpSpPr>
          <p:grpSpPr>
            <a:xfrm>
              <a:off x="422642" y="0"/>
              <a:ext cx="22493426" cy="11727398"/>
              <a:chOff x="0" y="0"/>
              <a:chExt cx="13593197" cy="7087086"/>
            </a:xfrm>
          </p:grpSpPr>
          <p:sp>
            <p:nvSpPr>
              <p:cNvPr id="8" name="Freeform 8"/>
              <p:cNvSpPr/>
              <p:nvPr/>
            </p:nvSpPr>
            <p:spPr>
              <a:xfrm>
                <a:off x="-4213" y="0"/>
                <a:ext cx="13597411" cy="7087086"/>
              </a:xfrm>
              <a:custGeom>
                <a:avLst/>
                <a:gdLst/>
                <a:ahLst/>
                <a:cxnLst/>
                <a:rect l="l" t="t" r="r" b="b"/>
                <a:pathLst>
                  <a:path w="13597411" h="7087086">
                    <a:moveTo>
                      <a:pt x="278431" y="16918"/>
                    </a:moveTo>
                    <a:cubicBezTo>
                      <a:pt x="278431" y="16918"/>
                      <a:pt x="604014" y="12258"/>
                      <a:pt x="1112190" y="12454"/>
                    </a:cubicBezTo>
                    <a:cubicBezTo>
                      <a:pt x="11239185" y="12671"/>
                      <a:pt x="13323343" y="0"/>
                      <a:pt x="13323343" y="0"/>
                    </a:cubicBezTo>
                    <a:cubicBezTo>
                      <a:pt x="13390805" y="0"/>
                      <a:pt x="13466743" y="0"/>
                      <a:pt x="13545515" y="85073"/>
                    </a:cubicBezTo>
                    <a:cubicBezTo>
                      <a:pt x="13588494" y="131488"/>
                      <a:pt x="13589562" y="240224"/>
                      <a:pt x="13589967" y="320281"/>
                    </a:cubicBezTo>
                    <a:cubicBezTo>
                      <a:pt x="13589967" y="320281"/>
                      <a:pt x="13588263" y="5241263"/>
                      <a:pt x="13588263" y="6324502"/>
                    </a:cubicBezTo>
                    <a:cubicBezTo>
                      <a:pt x="13588263" y="6538661"/>
                      <a:pt x="13597411" y="6837839"/>
                      <a:pt x="13597411" y="6837839"/>
                    </a:cubicBezTo>
                    <a:cubicBezTo>
                      <a:pt x="13597411" y="6966508"/>
                      <a:pt x="13593241" y="7087086"/>
                      <a:pt x="13340404" y="7078952"/>
                    </a:cubicBezTo>
                    <a:cubicBezTo>
                      <a:pt x="13340404" y="7078952"/>
                      <a:pt x="12963930" y="7058653"/>
                      <a:pt x="11601862" y="7066252"/>
                    </a:cubicBezTo>
                    <a:cubicBezTo>
                      <a:pt x="3051411"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sp>
        </p:grpSp>
      </p:grpSp>
      <p:sp>
        <p:nvSpPr>
          <p:cNvPr id="9" name="TextBox 9"/>
          <p:cNvSpPr txBox="1"/>
          <p:nvPr/>
        </p:nvSpPr>
        <p:spPr>
          <a:xfrm>
            <a:off x="1223567" y="1019175"/>
            <a:ext cx="10470356"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Maths: Geometry properties of shape</a:t>
            </a:r>
          </a:p>
        </p:txBody>
      </p:sp>
      <p:sp>
        <p:nvSpPr>
          <p:cNvPr id="10" name="TextBox 10"/>
          <p:cNvSpPr txBox="1"/>
          <p:nvPr/>
        </p:nvSpPr>
        <p:spPr>
          <a:xfrm>
            <a:off x="1028700" y="2571750"/>
            <a:ext cx="16162576" cy="5143500"/>
          </a:xfrm>
          <a:prstGeom prst="rect">
            <a:avLst/>
          </a:prstGeom>
        </p:spPr>
        <p:txBody>
          <a:bodyPr lIns="0" tIns="0" rIns="0" bIns="0" rtlCol="0" anchor="t">
            <a:spAutoFit/>
          </a:bodyPr>
          <a:lstStyle/>
          <a:p>
            <a:pPr algn="l">
              <a:lnSpc>
                <a:spcPts val="4531"/>
              </a:lnSpc>
              <a:spcBef>
                <a:spcPct val="0"/>
              </a:spcBef>
            </a:pPr>
            <a:r>
              <a:rPr lang="en-US" sz="3776">
                <a:solidFill>
                  <a:srgbClr val="000000"/>
                </a:solidFill>
                <a:latin typeface="Comic Sans"/>
                <a:ea typeface="Comic Sans"/>
                <a:cs typeface="Comic Sans"/>
                <a:sym typeface="Comic Sans"/>
              </a:rPr>
              <a:t>Year 3 objectives:</a:t>
            </a:r>
          </a:p>
          <a:p>
            <a:pPr algn="l">
              <a:lnSpc>
                <a:spcPts val="4531"/>
              </a:lnSpc>
              <a:spcBef>
                <a:spcPct val="0"/>
              </a:spcBef>
            </a:pPr>
            <a:r>
              <a:rPr lang="en-US" sz="3776">
                <a:solidFill>
                  <a:srgbClr val="000000"/>
                </a:solidFill>
                <a:latin typeface="Comic Sans"/>
                <a:ea typeface="Comic Sans"/>
                <a:cs typeface="Comic Sans"/>
                <a:sym typeface="Comic Sans"/>
              </a:rPr>
              <a:t>•Recognise angles as a property of shape or a description of a turn. </a:t>
            </a:r>
          </a:p>
          <a:p>
            <a:pPr algn="l">
              <a:lnSpc>
                <a:spcPts val="4531"/>
              </a:lnSpc>
              <a:spcBef>
                <a:spcPct val="0"/>
              </a:spcBef>
            </a:pPr>
            <a:r>
              <a:rPr lang="en-US" sz="3776">
                <a:solidFill>
                  <a:srgbClr val="000000"/>
                </a:solidFill>
                <a:latin typeface="Comic Sans"/>
                <a:ea typeface="Comic Sans"/>
                <a:cs typeface="Comic Sans"/>
                <a:sym typeface="Comic Sans"/>
              </a:rPr>
              <a:t>•Identify right angles, recognise that two right angles make a half-turn, three make three quarters of a turn and four a complete turn; identify whether angles are greater than or less than a right angle. </a:t>
            </a:r>
          </a:p>
          <a:p>
            <a:pPr algn="l">
              <a:lnSpc>
                <a:spcPts val="4531"/>
              </a:lnSpc>
              <a:spcBef>
                <a:spcPct val="0"/>
              </a:spcBef>
            </a:pPr>
            <a:r>
              <a:rPr lang="en-US" sz="3776">
                <a:solidFill>
                  <a:srgbClr val="000000"/>
                </a:solidFill>
                <a:latin typeface="Comic Sans"/>
                <a:ea typeface="Comic Sans"/>
                <a:cs typeface="Comic Sans"/>
                <a:sym typeface="Comic Sans"/>
              </a:rPr>
              <a:t>•Identify horizontal and vertical lines and pairs of perpendicular and parallel lines. </a:t>
            </a:r>
          </a:p>
          <a:p>
            <a:pPr algn="l">
              <a:lnSpc>
                <a:spcPts val="4531"/>
              </a:lnSpc>
              <a:spcBef>
                <a:spcPct val="0"/>
              </a:spcBef>
            </a:pPr>
            <a:r>
              <a:rPr lang="en-US" sz="3776">
                <a:solidFill>
                  <a:srgbClr val="000000"/>
                </a:solidFill>
                <a:latin typeface="Comic Sans"/>
                <a:ea typeface="Comic Sans"/>
                <a:cs typeface="Comic Sans"/>
                <a:sym typeface="Comic Sans"/>
              </a:rPr>
              <a:t>•Draw 2-D shapes and make 3-D shapes using modelling materials. </a:t>
            </a:r>
          </a:p>
          <a:p>
            <a:pPr algn="l">
              <a:lnSpc>
                <a:spcPts val="4531"/>
              </a:lnSpc>
              <a:spcBef>
                <a:spcPct val="0"/>
              </a:spcBef>
            </a:pPr>
            <a:r>
              <a:rPr lang="en-US" sz="3776">
                <a:solidFill>
                  <a:srgbClr val="000000"/>
                </a:solidFill>
                <a:latin typeface="Comic Sans"/>
                <a:ea typeface="Comic Sans"/>
                <a:cs typeface="Comic Sans"/>
                <a:sym typeface="Comic Sans"/>
              </a:rPr>
              <a:t>•Recognise 3-D shapes in different orientations and describe them.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D7E5"/>
        </a:solidFill>
        <a:effectLst/>
      </p:bgPr>
    </p:bg>
    <p:spTree>
      <p:nvGrpSpPr>
        <p:cNvPr id="1" name=""/>
        <p:cNvGrpSpPr/>
        <p:nvPr/>
      </p:nvGrpSpPr>
      <p:grpSpPr>
        <a:xfrm>
          <a:off x="0" y="0"/>
          <a:ext cx="0" cy="0"/>
          <a:chOff x="0" y="0"/>
          <a:chExt cx="0" cy="0"/>
        </a:xfrm>
      </p:grpSpPr>
      <p:sp>
        <p:nvSpPr>
          <p:cNvPr id="2" name="Freeform 2"/>
          <p:cNvSpPr/>
          <p:nvPr/>
        </p:nvSpPr>
        <p:spPr>
          <a:xfrm rot="1456560">
            <a:off x="17003228" y="1137670"/>
            <a:ext cx="760877" cy="1073032"/>
          </a:xfrm>
          <a:custGeom>
            <a:avLst/>
            <a:gdLst/>
            <a:ahLst/>
            <a:cxnLst/>
            <a:rect l="l" t="t" r="r" b="b"/>
            <a:pathLst>
              <a:path w="760877" h="1073032">
                <a:moveTo>
                  <a:pt x="0" y="0"/>
                </a:moveTo>
                <a:lnTo>
                  <a:pt x="760878" y="0"/>
                </a:lnTo>
                <a:lnTo>
                  <a:pt x="760878" y="1073032"/>
                </a:lnTo>
                <a:lnTo>
                  <a:pt x="0" y="107303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1404847">
            <a:off x="517967" y="3803119"/>
            <a:ext cx="1122310" cy="1122310"/>
          </a:xfrm>
          <a:custGeom>
            <a:avLst/>
            <a:gdLst/>
            <a:ahLst/>
            <a:cxnLst/>
            <a:rect l="l" t="t" r="r" b="b"/>
            <a:pathLst>
              <a:path w="1122310" h="1122310">
                <a:moveTo>
                  <a:pt x="0" y="0"/>
                </a:moveTo>
                <a:lnTo>
                  <a:pt x="1122310" y="0"/>
                </a:lnTo>
                <a:lnTo>
                  <a:pt x="1122310" y="1122310"/>
                </a:lnTo>
                <a:lnTo>
                  <a:pt x="0" y="112231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1461588">
            <a:off x="15678788" y="5514100"/>
            <a:ext cx="1221388" cy="1296841"/>
          </a:xfrm>
          <a:custGeom>
            <a:avLst/>
            <a:gdLst/>
            <a:ahLst/>
            <a:cxnLst/>
            <a:rect l="l" t="t" r="r" b="b"/>
            <a:pathLst>
              <a:path w="1221388" h="1296841">
                <a:moveTo>
                  <a:pt x="0" y="0"/>
                </a:moveTo>
                <a:lnTo>
                  <a:pt x="1221388" y="0"/>
                </a:lnTo>
                <a:lnTo>
                  <a:pt x="1221388" y="1296841"/>
                </a:lnTo>
                <a:lnTo>
                  <a:pt x="0" y="129684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1646022">
            <a:off x="544691" y="476732"/>
            <a:ext cx="1303493" cy="1201584"/>
          </a:xfrm>
          <a:custGeom>
            <a:avLst/>
            <a:gdLst/>
            <a:ahLst/>
            <a:cxnLst/>
            <a:rect l="l" t="t" r="r" b="b"/>
            <a:pathLst>
              <a:path w="1303493" h="1201584">
                <a:moveTo>
                  <a:pt x="0" y="0"/>
                </a:moveTo>
                <a:lnTo>
                  <a:pt x="1303494" y="0"/>
                </a:lnTo>
                <a:lnTo>
                  <a:pt x="1303494" y="1201584"/>
                </a:lnTo>
                <a:lnTo>
                  <a:pt x="0" y="120158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16777506" y="3980342"/>
            <a:ext cx="1077413" cy="1288211"/>
          </a:xfrm>
          <a:custGeom>
            <a:avLst/>
            <a:gdLst/>
            <a:ahLst/>
            <a:cxnLst/>
            <a:rect l="l" t="t" r="r" b="b"/>
            <a:pathLst>
              <a:path w="1077413" h="1288211">
                <a:moveTo>
                  <a:pt x="0" y="0"/>
                </a:moveTo>
                <a:lnTo>
                  <a:pt x="1077412" y="0"/>
                </a:lnTo>
                <a:lnTo>
                  <a:pt x="1077412" y="1288211"/>
                </a:lnTo>
                <a:lnTo>
                  <a:pt x="0" y="1288211"/>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5138642" y="563362"/>
            <a:ext cx="1433059" cy="930675"/>
          </a:xfrm>
          <a:custGeom>
            <a:avLst/>
            <a:gdLst/>
            <a:ahLst/>
            <a:cxnLst/>
            <a:rect l="l" t="t" r="r" b="b"/>
            <a:pathLst>
              <a:path w="1433059" h="930675">
                <a:moveTo>
                  <a:pt x="0" y="0"/>
                </a:moveTo>
                <a:lnTo>
                  <a:pt x="1433059" y="0"/>
                </a:lnTo>
                <a:lnTo>
                  <a:pt x="1433059" y="930676"/>
                </a:lnTo>
                <a:lnTo>
                  <a:pt x="0" y="93067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8" name="Freeform 8"/>
          <p:cNvSpPr/>
          <p:nvPr/>
        </p:nvSpPr>
        <p:spPr>
          <a:xfrm rot="8003586">
            <a:off x="16298884" y="2278356"/>
            <a:ext cx="545634" cy="1130375"/>
          </a:xfrm>
          <a:custGeom>
            <a:avLst/>
            <a:gdLst/>
            <a:ahLst/>
            <a:cxnLst/>
            <a:rect l="l" t="t" r="r" b="b"/>
            <a:pathLst>
              <a:path w="545634" h="1130375">
                <a:moveTo>
                  <a:pt x="0" y="0"/>
                </a:moveTo>
                <a:lnTo>
                  <a:pt x="545634" y="0"/>
                </a:lnTo>
                <a:lnTo>
                  <a:pt x="545634" y="1130375"/>
                </a:lnTo>
                <a:lnTo>
                  <a:pt x="0" y="1130375"/>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9" name="Freeform 9"/>
          <p:cNvSpPr/>
          <p:nvPr/>
        </p:nvSpPr>
        <p:spPr>
          <a:xfrm rot="1920968">
            <a:off x="691536" y="2688533"/>
            <a:ext cx="1935172" cy="633329"/>
          </a:xfrm>
          <a:custGeom>
            <a:avLst/>
            <a:gdLst/>
            <a:ahLst/>
            <a:cxnLst/>
            <a:rect l="l" t="t" r="r" b="b"/>
            <a:pathLst>
              <a:path w="1935172" h="633329">
                <a:moveTo>
                  <a:pt x="0" y="0"/>
                </a:moveTo>
                <a:lnTo>
                  <a:pt x="1935172" y="0"/>
                </a:lnTo>
                <a:lnTo>
                  <a:pt x="1935172" y="633329"/>
                </a:lnTo>
                <a:lnTo>
                  <a:pt x="0" y="633329"/>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sp>
      <p:sp>
        <p:nvSpPr>
          <p:cNvPr id="10" name="Freeform 10"/>
          <p:cNvSpPr/>
          <p:nvPr/>
        </p:nvSpPr>
        <p:spPr>
          <a:xfrm rot="1129358">
            <a:off x="2016552" y="1617438"/>
            <a:ext cx="839734" cy="798511"/>
          </a:xfrm>
          <a:custGeom>
            <a:avLst/>
            <a:gdLst/>
            <a:ahLst/>
            <a:cxnLst/>
            <a:rect l="l" t="t" r="r" b="b"/>
            <a:pathLst>
              <a:path w="839734" h="798511">
                <a:moveTo>
                  <a:pt x="0" y="0"/>
                </a:moveTo>
                <a:lnTo>
                  <a:pt x="839734" y="0"/>
                </a:lnTo>
                <a:lnTo>
                  <a:pt x="839734" y="798511"/>
                </a:lnTo>
                <a:lnTo>
                  <a:pt x="0" y="798511"/>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sp>
      <p:sp>
        <p:nvSpPr>
          <p:cNvPr id="11" name="Freeform 11"/>
          <p:cNvSpPr/>
          <p:nvPr/>
        </p:nvSpPr>
        <p:spPr>
          <a:xfrm rot="-1453495">
            <a:off x="449009" y="6682804"/>
            <a:ext cx="1260226" cy="1426182"/>
          </a:xfrm>
          <a:custGeom>
            <a:avLst/>
            <a:gdLst/>
            <a:ahLst/>
            <a:cxnLst/>
            <a:rect l="l" t="t" r="r" b="b"/>
            <a:pathLst>
              <a:path w="1260226" h="1426182">
                <a:moveTo>
                  <a:pt x="0" y="0"/>
                </a:moveTo>
                <a:lnTo>
                  <a:pt x="1260226" y="0"/>
                </a:lnTo>
                <a:lnTo>
                  <a:pt x="1260226" y="1426182"/>
                </a:lnTo>
                <a:lnTo>
                  <a:pt x="0" y="1426182"/>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sp>
      <p:sp>
        <p:nvSpPr>
          <p:cNvPr id="12" name="Freeform 12"/>
          <p:cNvSpPr/>
          <p:nvPr/>
        </p:nvSpPr>
        <p:spPr>
          <a:xfrm rot="-10601344">
            <a:off x="1374128" y="4867178"/>
            <a:ext cx="1451981" cy="1451981"/>
          </a:xfrm>
          <a:custGeom>
            <a:avLst/>
            <a:gdLst/>
            <a:ahLst/>
            <a:cxnLst/>
            <a:rect l="l" t="t" r="r" b="b"/>
            <a:pathLst>
              <a:path w="1451981" h="1451981">
                <a:moveTo>
                  <a:pt x="0" y="0"/>
                </a:moveTo>
                <a:lnTo>
                  <a:pt x="1451981" y="0"/>
                </a:lnTo>
                <a:lnTo>
                  <a:pt x="1451981" y="1451981"/>
                </a:lnTo>
                <a:lnTo>
                  <a:pt x="0" y="1451981"/>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sp>
      <p:sp>
        <p:nvSpPr>
          <p:cNvPr id="13" name="Freeform 13"/>
          <p:cNvSpPr/>
          <p:nvPr/>
        </p:nvSpPr>
        <p:spPr>
          <a:xfrm rot="-9438273">
            <a:off x="17174152" y="6290540"/>
            <a:ext cx="399981" cy="1848650"/>
          </a:xfrm>
          <a:custGeom>
            <a:avLst/>
            <a:gdLst/>
            <a:ahLst/>
            <a:cxnLst/>
            <a:rect l="l" t="t" r="r" b="b"/>
            <a:pathLst>
              <a:path w="399981" h="1848650">
                <a:moveTo>
                  <a:pt x="0" y="0"/>
                </a:moveTo>
                <a:lnTo>
                  <a:pt x="399980" y="0"/>
                </a:lnTo>
                <a:lnTo>
                  <a:pt x="399980" y="1848649"/>
                </a:lnTo>
                <a:lnTo>
                  <a:pt x="0" y="1848649"/>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sp>
      <p:sp>
        <p:nvSpPr>
          <p:cNvPr id="14" name="Freeform 14"/>
          <p:cNvSpPr/>
          <p:nvPr/>
        </p:nvSpPr>
        <p:spPr>
          <a:xfrm rot="-3659741">
            <a:off x="15516672" y="7933902"/>
            <a:ext cx="913813" cy="934195"/>
          </a:xfrm>
          <a:custGeom>
            <a:avLst/>
            <a:gdLst/>
            <a:ahLst/>
            <a:cxnLst/>
            <a:rect l="l" t="t" r="r" b="b"/>
            <a:pathLst>
              <a:path w="913813" h="934195">
                <a:moveTo>
                  <a:pt x="0" y="0"/>
                </a:moveTo>
                <a:lnTo>
                  <a:pt x="913813" y="0"/>
                </a:lnTo>
                <a:lnTo>
                  <a:pt x="913813" y="934195"/>
                </a:lnTo>
                <a:lnTo>
                  <a:pt x="0" y="934195"/>
                </a:lnTo>
                <a:lnTo>
                  <a:pt x="0" y="0"/>
                </a:lnTo>
                <a:close/>
              </a:path>
            </a:pathLst>
          </a:custGeom>
          <a:blipFill>
            <a:blip r:embed="rId26">
              <a:extLst>
                <a:ext uri="{96DAC541-7B7A-43D3-8B79-37D633B846F1}">
                  <asvg:svgBlip xmlns:asvg="http://schemas.microsoft.com/office/drawing/2016/SVG/main" r:embed="rId27"/>
                </a:ext>
              </a:extLst>
            </a:blip>
            <a:stretch>
              <a:fillRect/>
            </a:stretch>
          </a:blipFill>
        </p:spPr>
      </p:sp>
      <p:sp>
        <p:nvSpPr>
          <p:cNvPr id="15" name="Freeform 15"/>
          <p:cNvSpPr/>
          <p:nvPr/>
        </p:nvSpPr>
        <p:spPr>
          <a:xfrm rot="1842453">
            <a:off x="16896164" y="8692004"/>
            <a:ext cx="876542" cy="977886"/>
          </a:xfrm>
          <a:custGeom>
            <a:avLst/>
            <a:gdLst/>
            <a:ahLst/>
            <a:cxnLst/>
            <a:rect l="l" t="t" r="r" b="b"/>
            <a:pathLst>
              <a:path w="876542" h="977886">
                <a:moveTo>
                  <a:pt x="0" y="0"/>
                </a:moveTo>
                <a:lnTo>
                  <a:pt x="876542" y="0"/>
                </a:lnTo>
                <a:lnTo>
                  <a:pt x="876542" y="977886"/>
                </a:lnTo>
                <a:lnTo>
                  <a:pt x="0" y="977886"/>
                </a:lnTo>
                <a:lnTo>
                  <a:pt x="0" y="0"/>
                </a:lnTo>
                <a:close/>
              </a:path>
            </a:pathLst>
          </a:custGeom>
          <a:blipFill>
            <a:blip r:embed="rId28">
              <a:extLst>
                <a:ext uri="{96DAC541-7B7A-43D3-8B79-37D633B846F1}">
                  <asvg:svgBlip xmlns:asvg="http://schemas.microsoft.com/office/drawing/2016/SVG/main" r:embed="rId29"/>
                </a:ext>
              </a:extLst>
            </a:blip>
            <a:stretch>
              <a:fillRect/>
            </a:stretch>
          </a:blipFill>
        </p:spPr>
      </p:sp>
      <p:sp>
        <p:nvSpPr>
          <p:cNvPr id="16" name="Freeform 16"/>
          <p:cNvSpPr/>
          <p:nvPr/>
        </p:nvSpPr>
        <p:spPr>
          <a:xfrm rot="1045001">
            <a:off x="2122556" y="7316621"/>
            <a:ext cx="862233" cy="1618526"/>
          </a:xfrm>
          <a:custGeom>
            <a:avLst/>
            <a:gdLst/>
            <a:ahLst/>
            <a:cxnLst/>
            <a:rect l="l" t="t" r="r" b="b"/>
            <a:pathLst>
              <a:path w="862233" h="1618526">
                <a:moveTo>
                  <a:pt x="0" y="0"/>
                </a:moveTo>
                <a:lnTo>
                  <a:pt x="862233" y="0"/>
                </a:lnTo>
                <a:lnTo>
                  <a:pt x="862233" y="1618526"/>
                </a:lnTo>
                <a:lnTo>
                  <a:pt x="0" y="1618526"/>
                </a:lnTo>
                <a:lnTo>
                  <a:pt x="0" y="0"/>
                </a:lnTo>
                <a:close/>
              </a:path>
            </a:pathLst>
          </a:custGeom>
          <a:blipFill>
            <a:blip r:embed="rId30">
              <a:extLst>
                <a:ext uri="{96DAC541-7B7A-43D3-8B79-37D633B846F1}">
                  <asvg:svgBlip xmlns:asvg="http://schemas.microsoft.com/office/drawing/2016/SVG/main" r:embed="rId31"/>
                </a:ext>
              </a:extLst>
            </a:blip>
            <a:stretch>
              <a:fillRect/>
            </a:stretch>
          </a:blipFill>
        </p:spPr>
      </p:sp>
      <p:sp>
        <p:nvSpPr>
          <p:cNvPr id="17" name="Freeform 17"/>
          <p:cNvSpPr/>
          <p:nvPr/>
        </p:nvSpPr>
        <p:spPr>
          <a:xfrm rot="-4492633">
            <a:off x="1172670" y="8480136"/>
            <a:ext cx="616301" cy="1812650"/>
          </a:xfrm>
          <a:custGeom>
            <a:avLst/>
            <a:gdLst/>
            <a:ahLst/>
            <a:cxnLst/>
            <a:rect l="l" t="t" r="r" b="b"/>
            <a:pathLst>
              <a:path w="616301" h="1812650">
                <a:moveTo>
                  <a:pt x="0" y="0"/>
                </a:moveTo>
                <a:lnTo>
                  <a:pt x="616301" y="0"/>
                </a:lnTo>
                <a:lnTo>
                  <a:pt x="616301" y="1812649"/>
                </a:lnTo>
                <a:lnTo>
                  <a:pt x="0" y="1812649"/>
                </a:lnTo>
                <a:lnTo>
                  <a:pt x="0" y="0"/>
                </a:lnTo>
                <a:close/>
              </a:path>
            </a:pathLst>
          </a:custGeom>
          <a:blipFill>
            <a:blip r:embed="rId32">
              <a:extLst>
                <a:ext uri="{96DAC541-7B7A-43D3-8B79-37D633B846F1}">
                  <asvg:svgBlip xmlns:asvg="http://schemas.microsoft.com/office/drawing/2016/SVG/main" r:embed="rId33"/>
                </a:ext>
              </a:extLst>
            </a:blip>
            <a:stretch>
              <a:fillRect/>
            </a:stretch>
          </a:blipFill>
        </p:spPr>
      </p:sp>
      <p:grpSp>
        <p:nvGrpSpPr>
          <p:cNvPr id="18" name="Group 18"/>
          <p:cNvGrpSpPr/>
          <p:nvPr/>
        </p:nvGrpSpPr>
        <p:grpSpPr>
          <a:xfrm>
            <a:off x="152771" y="3796196"/>
            <a:ext cx="17762510" cy="5670170"/>
            <a:chOff x="0" y="0"/>
            <a:chExt cx="23683347" cy="7560227"/>
          </a:xfrm>
        </p:grpSpPr>
        <p:grpSp>
          <p:nvGrpSpPr>
            <p:cNvPr id="19" name="Group 19"/>
            <p:cNvGrpSpPr/>
            <p:nvPr/>
          </p:nvGrpSpPr>
          <p:grpSpPr>
            <a:xfrm>
              <a:off x="0" y="659220"/>
              <a:ext cx="23683347" cy="6901006"/>
              <a:chOff x="0" y="0"/>
              <a:chExt cx="3907097" cy="1138475"/>
            </a:xfrm>
          </p:grpSpPr>
          <p:sp>
            <p:nvSpPr>
              <p:cNvPr id="20" name="Freeform 20"/>
              <p:cNvSpPr/>
              <p:nvPr/>
            </p:nvSpPr>
            <p:spPr>
              <a:xfrm>
                <a:off x="0" y="-4262"/>
                <a:ext cx="3914842" cy="1144961"/>
              </a:xfrm>
              <a:custGeom>
                <a:avLst/>
                <a:gdLst/>
                <a:ahLst/>
                <a:cxnLst/>
                <a:rect l="l" t="t" r="r" b="b"/>
                <a:pathLst>
                  <a:path w="3914842" h="1144961">
                    <a:moveTo>
                      <a:pt x="2975943" y="1133773"/>
                    </a:moveTo>
                    <a:cubicBezTo>
                      <a:pt x="2975943" y="1133773"/>
                      <a:pt x="2556190" y="1144961"/>
                      <a:pt x="2093605" y="1142339"/>
                    </a:cubicBezTo>
                    <a:cubicBezTo>
                      <a:pt x="1711879" y="1140177"/>
                      <a:pt x="1057073" y="1132352"/>
                      <a:pt x="1057073" y="1132352"/>
                    </a:cubicBezTo>
                    <a:cubicBezTo>
                      <a:pt x="812931" y="1123518"/>
                      <a:pt x="565145" y="1106537"/>
                      <a:pt x="398404" y="1048359"/>
                    </a:cubicBezTo>
                    <a:cubicBezTo>
                      <a:pt x="120505" y="951398"/>
                      <a:pt x="0" y="773869"/>
                      <a:pt x="0" y="577261"/>
                    </a:cubicBezTo>
                    <a:cubicBezTo>
                      <a:pt x="8536" y="440430"/>
                      <a:pt x="34263" y="311302"/>
                      <a:pt x="140291" y="225758"/>
                    </a:cubicBezTo>
                    <a:cubicBezTo>
                      <a:pt x="342602" y="62530"/>
                      <a:pt x="736658" y="7673"/>
                      <a:pt x="1155311" y="7673"/>
                    </a:cubicBezTo>
                    <a:cubicBezTo>
                      <a:pt x="1155311" y="7673"/>
                      <a:pt x="1551711" y="15681"/>
                      <a:pt x="1952851" y="7673"/>
                    </a:cubicBezTo>
                    <a:cubicBezTo>
                      <a:pt x="2337264" y="0"/>
                      <a:pt x="2801191" y="7673"/>
                      <a:pt x="2801191" y="7673"/>
                    </a:cubicBezTo>
                    <a:cubicBezTo>
                      <a:pt x="3169498" y="15152"/>
                      <a:pt x="3532811" y="84484"/>
                      <a:pt x="3730551" y="207066"/>
                    </a:cubicBezTo>
                    <a:cubicBezTo>
                      <a:pt x="3881568" y="300683"/>
                      <a:pt x="3914842" y="425358"/>
                      <a:pt x="3905702" y="577261"/>
                    </a:cubicBezTo>
                    <a:cubicBezTo>
                      <a:pt x="3905702" y="891835"/>
                      <a:pt x="3622706" y="1105932"/>
                      <a:pt x="2975943" y="1133773"/>
                    </a:cubicBezTo>
                    <a:close/>
                  </a:path>
                </a:pathLst>
              </a:custGeom>
              <a:solidFill>
                <a:srgbClr val="FFF9ED"/>
              </a:solidFill>
            </p:spPr>
          </p:sp>
        </p:grpSp>
        <p:sp>
          <p:nvSpPr>
            <p:cNvPr id="21" name="Freeform 21"/>
            <p:cNvSpPr/>
            <p:nvPr/>
          </p:nvSpPr>
          <p:spPr>
            <a:xfrm>
              <a:off x="8845379" y="0"/>
              <a:ext cx="6571866" cy="1568464"/>
            </a:xfrm>
            <a:custGeom>
              <a:avLst/>
              <a:gdLst/>
              <a:ahLst/>
              <a:cxnLst/>
              <a:rect l="l" t="t" r="r" b="b"/>
              <a:pathLst>
                <a:path w="6571866" h="1568464">
                  <a:moveTo>
                    <a:pt x="0" y="0"/>
                  </a:moveTo>
                  <a:lnTo>
                    <a:pt x="6571866" y="0"/>
                  </a:lnTo>
                  <a:lnTo>
                    <a:pt x="6571866" y="1568464"/>
                  </a:lnTo>
                  <a:lnTo>
                    <a:pt x="0" y="1568464"/>
                  </a:lnTo>
                  <a:lnTo>
                    <a:pt x="0" y="0"/>
                  </a:lnTo>
                  <a:close/>
                </a:path>
              </a:pathLst>
            </a:custGeom>
            <a:blipFill>
              <a:blip r:embed="rId34">
                <a:extLst>
                  <a:ext uri="{96DAC541-7B7A-43D3-8B79-37D633B846F1}">
                    <asvg:svgBlip xmlns:asvg="http://schemas.microsoft.com/office/drawing/2016/SVG/main" r:embed="rId35"/>
                  </a:ext>
                </a:extLst>
              </a:blip>
              <a:stretch>
                <a:fillRect/>
              </a:stretch>
            </a:blipFill>
          </p:spPr>
        </p:sp>
      </p:grpSp>
      <p:grpSp>
        <p:nvGrpSpPr>
          <p:cNvPr id="22" name="Group 22"/>
          <p:cNvGrpSpPr/>
          <p:nvPr/>
        </p:nvGrpSpPr>
        <p:grpSpPr>
          <a:xfrm>
            <a:off x="211900" y="62328"/>
            <a:ext cx="17762510" cy="5670170"/>
            <a:chOff x="0" y="0"/>
            <a:chExt cx="23683347" cy="7560227"/>
          </a:xfrm>
        </p:grpSpPr>
        <p:grpSp>
          <p:nvGrpSpPr>
            <p:cNvPr id="23" name="Group 23"/>
            <p:cNvGrpSpPr/>
            <p:nvPr/>
          </p:nvGrpSpPr>
          <p:grpSpPr>
            <a:xfrm>
              <a:off x="0" y="659220"/>
              <a:ext cx="23683347" cy="6901006"/>
              <a:chOff x="0" y="0"/>
              <a:chExt cx="3907097" cy="1138475"/>
            </a:xfrm>
          </p:grpSpPr>
          <p:sp>
            <p:nvSpPr>
              <p:cNvPr id="24" name="Freeform 24"/>
              <p:cNvSpPr/>
              <p:nvPr/>
            </p:nvSpPr>
            <p:spPr>
              <a:xfrm>
                <a:off x="0" y="-4262"/>
                <a:ext cx="3914842" cy="1144961"/>
              </a:xfrm>
              <a:custGeom>
                <a:avLst/>
                <a:gdLst/>
                <a:ahLst/>
                <a:cxnLst/>
                <a:rect l="l" t="t" r="r" b="b"/>
                <a:pathLst>
                  <a:path w="3914842" h="1144961">
                    <a:moveTo>
                      <a:pt x="2975943" y="1133773"/>
                    </a:moveTo>
                    <a:cubicBezTo>
                      <a:pt x="2975943" y="1133773"/>
                      <a:pt x="2556190" y="1144961"/>
                      <a:pt x="2093605" y="1142339"/>
                    </a:cubicBezTo>
                    <a:cubicBezTo>
                      <a:pt x="1711879" y="1140177"/>
                      <a:pt x="1057073" y="1132352"/>
                      <a:pt x="1057073" y="1132352"/>
                    </a:cubicBezTo>
                    <a:cubicBezTo>
                      <a:pt x="812931" y="1123518"/>
                      <a:pt x="565145" y="1106537"/>
                      <a:pt x="398404" y="1048359"/>
                    </a:cubicBezTo>
                    <a:cubicBezTo>
                      <a:pt x="120505" y="951398"/>
                      <a:pt x="0" y="773869"/>
                      <a:pt x="0" y="577261"/>
                    </a:cubicBezTo>
                    <a:cubicBezTo>
                      <a:pt x="8536" y="440430"/>
                      <a:pt x="34263" y="311302"/>
                      <a:pt x="140291" y="225758"/>
                    </a:cubicBezTo>
                    <a:cubicBezTo>
                      <a:pt x="342602" y="62530"/>
                      <a:pt x="736658" y="7673"/>
                      <a:pt x="1155311" y="7673"/>
                    </a:cubicBezTo>
                    <a:cubicBezTo>
                      <a:pt x="1155311" y="7673"/>
                      <a:pt x="1551711" y="15681"/>
                      <a:pt x="1952851" y="7673"/>
                    </a:cubicBezTo>
                    <a:cubicBezTo>
                      <a:pt x="2337264" y="0"/>
                      <a:pt x="2801191" y="7673"/>
                      <a:pt x="2801191" y="7673"/>
                    </a:cubicBezTo>
                    <a:cubicBezTo>
                      <a:pt x="3169498" y="15152"/>
                      <a:pt x="3532811" y="84484"/>
                      <a:pt x="3730551" y="207066"/>
                    </a:cubicBezTo>
                    <a:cubicBezTo>
                      <a:pt x="3881568" y="300683"/>
                      <a:pt x="3914842" y="425358"/>
                      <a:pt x="3905702" y="577261"/>
                    </a:cubicBezTo>
                    <a:cubicBezTo>
                      <a:pt x="3905702" y="891835"/>
                      <a:pt x="3622706" y="1105932"/>
                      <a:pt x="2975943" y="1133773"/>
                    </a:cubicBezTo>
                    <a:close/>
                  </a:path>
                </a:pathLst>
              </a:custGeom>
              <a:solidFill>
                <a:srgbClr val="FFF9ED"/>
              </a:solidFill>
            </p:spPr>
          </p:sp>
        </p:grpSp>
        <p:sp>
          <p:nvSpPr>
            <p:cNvPr id="25" name="Freeform 25"/>
            <p:cNvSpPr/>
            <p:nvPr/>
          </p:nvSpPr>
          <p:spPr>
            <a:xfrm>
              <a:off x="8845379" y="0"/>
              <a:ext cx="6571866" cy="1568464"/>
            </a:xfrm>
            <a:custGeom>
              <a:avLst/>
              <a:gdLst/>
              <a:ahLst/>
              <a:cxnLst/>
              <a:rect l="l" t="t" r="r" b="b"/>
              <a:pathLst>
                <a:path w="6571866" h="1568464">
                  <a:moveTo>
                    <a:pt x="0" y="0"/>
                  </a:moveTo>
                  <a:lnTo>
                    <a:pt x="6571866" y="0"/>
                  </a:lnTo>
                  <a:lnTo>
                    <a:pt x="6571866" y="1568464"/>
                  </a:lnTo>
                  <a:lnTo>
                    <a:pt x="0" y="1568464"/>
                  </a:lnTo>
                  <a:lnTo>
                    <a:pt x="0" y="0"/>
                  </a:lnTo>
                  <a:close/>
                </a:path>
              </a:pathLst>
            </a:custGeom>
            <a:blipFill>
              <a:blip r:embed="rId34">
                <a:extLst>
                  <a:ext uri="{96DAC541-7B7A-43D3-8B79-37D633B846F1}">
                    <asvg:svgBlip xmlns:asvg="http://schemas.microsoft.com/office/drawing/2016/SVG/main" r:embed="rId35"/>
                  </a:ext>
                </a:extLst>
              </a:blip>
              <a:stretch>
                <a:fillRect/>
              </a:stretch>
            </a:blipFill>
          </p:spPr>
        </p:sp>
      </p:grpSp>
      <p:sp>
        <p:nvSpPr>
          <p:cNvPr id="26" name="Freeform 26"/>
          <p:cNvSpPr/>
          <p:nvPr/>
        </p:nvSpPr>
        <p:spPr>
          <a:xfrm>
            <a:off x="15619574" y="3626338"/>
            <a:ext cx="708008" cy="708008"/>
          </a:xfrm>
          <a:custGeom>
            <a:avLst/>
            <a:gdLst/>
            <a:ahLst/>
            <a:cxnLst/>
            <a:rect l="l" t="t" r="r" b="b"/>
            <a:pathLst>
              <a:path w="708008" h="708008">
                <a:moveTo>
                  <a:pt x="0" y="0"/>
                </a:moveTo>
                <a:lnTo>
                  <a:pt x="708008" y="0"/>
                </a:lnTo>
                <a:lnTo>
                  <a:pt x="708008" y="708008"/>
                </a:lnTo>
                <a:lnTo>
                  <a:pt x="0" y="708008"/>
                </a:lnTo>
                <a:lnTo>
                  <a:pt x="0" y="0"/>
                </a:lnTo>
                <a:close/>
              </a:path>
            </a:pathLst>
          </a:custGeom>
          <a:blipFill>
            <a:blip r:embed="rId36">
              <a:extLst>
                <a:ext uri="{96DAC541-7B7A-43D3-8B79-37D633B846F1}">
                  <asvg:svgBlip xmlns:asvg="http://schemas.microsoft.com/office/drawing/2016/SVG/main" r:embed="rId37"/>
                </a:ext>
              </a:extLst>
            </a:blip>
            <a:stretch>
              <a:fillRect/>
            </a:stretch>
          </a:blipFill>
        </p:spPr>
      </p:sp>
      <p:sp>
        <p:nvSpPr>
          <p:cNvPr id="27" name="TextBox 27"/>
          <p:cNvSpPr txBox="1"/>
          <p:nvPr/>
        </p:nvSpPr>
        <p:spPr>
          <a:xfrm>
            <a:off x="670825" y="1484513"/>
            <a:ext cx="17244456" cy="8086725"/>
          </a:xfrm>
          <a:prstGeom prst="rect">
            <a:avLst/>
          </a:prstGeom>
        </p:spPr>
        <p:txBody>
          <a:bodyPr lIns="0" tIns="0" rIns="0" bIns="0" rtlCol="0" anchor="t">
            <a:spAutoFit/>
          </a:bodyPr>
          <a:lstStyle/>
          <a:p>
            <a:pPr algn="ctr">
              <a:lnSpc>
                <a:spcPts val="4012"/>
              </a:lnSpc>
              <a:spcBef>
                <a:spcPct val="0"/>
              </a:spcBef>
            </a:pPr>
            <a:r>
              <a:rPr lang="en-US" sz="3343">
                <a:solidFill>
                  <a:srgbClr val="000000"/>
                </a:solidFill>
                <a:latin typeface="Comic Sans"/>
                <a:ea typeface="Comic Sans"/>
                <a:cs typeface="Comic Sans"/>
                <a:sym typeface="Comic Sans"/>
              </a:rPr>
              <a:t>•Year 3 objectives:</a:t>
            </a:r>
          </a:p>
          <a:p>
            <a:pPr algn="ctr">
              <a:lnSpc>
                <a:spcPts val="4012"/>
              </a:lnSpc>
              <a:spcBef>
                <a:spcPct val="0"/>
              </a:spcBef>
            </a:pPr>
            <a:r>
              <a:rPr lang="en-US" sz="3343">
                <a:solidFill>
                  <a:srgbClr val="000000"/>
                </a:solidFill>
                <a:latin typeface="Comic Sans"/>
                <a:ea typeface="Comic Sans"/>
                <a:cs typeface="Comic Sans"/>
                <a:sym typeface="Comic Sans"/>
              </a:rPr>
              <a:t>•</a:t>
            </a:r>
          </a:p>
          <a:p>
            <a:pPr algn="ctr">
              <a:lnSpc>
                <a:spcPts val="4012"/>
              </a:lnSpc>
              <a:spcBef>
                <a:spcPct val="0"/>
              </a:spcBef>
            </a:pPr>
            <a:r>
              <a:rPr lang="en-US" sz="3343">
                <a:solidFill>
                  <a:srgbClr val="000000"/>
                </a:solidFill>
                <a:latin typeface="Comic Sans"/>
                <a:ea typeface="Comic Sans"/>
                <a:cs typeface="Comic Sans"/>
                <a:sym typeface="Comic Sans"/>
              </a:rPr>
              <a:t>•Add and subtract amounts of money to give change, using both £ and p in practical contexts.</a:t>
            </a:r>
          </a:p>
          <a:p>
            <a:pPr algn="ctr">
              <a:lnSpc>
                <a:spcPts val="4012"/>
              </a:lnSpc>
              <a:spcBef>
                <a:spcPct val="0"/>
              </a:spcBef>
            </a:pPr>
            <a:r>
              <a:rPr lang="en-US" sz="3343">
                <a:solidFill>
                  <a:srgbClr val="000000"/>
                </a:solidFill>
                <a:latin typeface="Comic Sans"/>
                <a:ea typeface="Comic Sans"/>
                <a:cs typeface="Comic Sans"/>
                <a:sym typeface="Comic Sans"/>
              </a:rPr>
              <a:t>•Measure, compare, add and subtract: lengths (m/cm/mm); mass (kg/g); volume/capacity (l/ml). </a:t>
            </a:r>
          </a:p>
          <a:p>
            <a:pPr algn="ctr">
              <a:lnSpc>
                <a:spcPts val="4012"/>
              </a:lnSpc>
              <a:spcBef>
                <a:spcPct val="0"/>
              </a:spcBef>
            </a:pPr>
            <a:r>
              <a:rPr lang="en-US" sz="3343">
                <a:solidFill>
                  <a:srgbClr val="000000"/>
                </a:solidFill>
                <a:latin typeface="Comic Sans"/>
                <a:ea typeface="Comic Sans"/>
                <a:cs typeface="Comic Sans"/>
                <a:sym typeface="Comic Sans"/>
              </a:rPr>
              <a:t>•Measure the perimeter of simple 2D shapes. </a:t>
            </a:r>
          </a:p>
          <a:p>
            <a:pPr algn="ctr">
              <a:lnSpc>
                <a:spcPts val="4012"/>
              </a:lnSpc>
              <a:spcBef>
                <a:spcPct val="0"/>
              </a:spcBef>
            </a:pPr>
            <a:r>
              <a:rPr lang="en-US" sz="3343">
                <a:solidFill>
                  <a:srgbClr val="000000"/>
                </a:solidFill>
                <a:latin typeface="Comic Sans"/>
                <a:ea typeface="Comic Sans"/>
                <a:cs typeface="Comic Sans"/>
                <a:sym typeface="Comic Sans"/>
              </a:rPr>
              <a:t>•Tell and write the time from an analogue clock, including using Roman numerals from I to XII and 12-hour and 24-hour clocks. </a:t>
            </a:r>
          </a:p>
          <a:p>
            <a:pPr algn="ctr">
              <a:lnSpc>
                <a:spcPts val="4012"/>
              </a:lnSpc>
              <a:spcBef>
                <a:spcPct val="0"/>
              </a:spcBef>
            </a:pPr>
            <a:r>
              <a:rPr lang="en-US" sz="3343">
                <a:solidFill>
                  <a:srgbClr val="000000"/>
                </a:solidFill>
                <a:latin typeface="Comic Sans"/>
                <a:ea typeface="Comic Sans"/>
                <a:cs typeface="Comic Sans"/>
                <a:sym typeface="Comic Sans"/>
              </a:rPr>
              <a:t>•Estimate and read time with increasing accuracy to the nearest minute. </a:t>
            </a:r>
          </a:p>
          <a:p>
            <a:pPr algn="ctr">
              <a:lnSpc>
                <a:spcPts val="4012"/>
              </a:lnSpc>
              <a:spcBef>
                <a:spcPct val="0"/>
              </a:spcBef>
            </a:pPr>
            <a:r>
              <a:rPr lang="en-US" sz="3343">
                <a:solidFill>
                  <a:srgbClr val="000000"/>
                </a:solidFill>
                <a:latin typeface="Comic Sans"/>
                <a:ea typeface="Comic Sans"/>
                <a:cs typeface="Comic Sans"/>
                <a:sym typeface="Comic Sans"/>
              </a:rPr>
              <a:t>•Record and compare time in terms of seconds, minutes and hours. </a:t>
            </a:r>
          </a:p>
          <a:p>
            <a:pPr algn="ctr">
              <a:lnSpc>
                <a:spcPts val="4012"/>
              </a:lnSpc>
              <a:spcBef>
                <a:spcPct val="0"/>
              </a:spcBef>
            </a:pPr>
            <a:r>
              <a:rPr lang="en-US" sz="3343">
                <a:solidFill>
                  <a:srgbClr val="000000"/>
                </a:solidFill>
                <a:latin typeface="Comic Sans"/>
                <a:ea typeface="Comic Sans"/>
                <a:cs typeface="Comic Sans"/>
                <a:sym typeface="Comic Sans"/>
              </a:rPr>
              <a:t>•Use vocabulary such as o’clock, a.m./p.m., morning, afternoon, noon and midnight. </a:t>
            </a:r>
          </a:p>
          <a:p>
            <a:pPr algn="ctr">
              <a:lnSpc>
                <a:spcPts val="4012"/>
              </a:lnSpc>
              <a:spcBef>
                <a:spcPct val="0"/>
              </a:spcBef>
            </a:pPr>
            <a:r>
              <a:rPr lang="en-US" sz="3343">
                <a:solidFill>
                  <a:srgbClr val="000000"/>
                </a:solidFill>
                <a:latin typeface="Comic Sans"/>
                <a:ea typeface="Comic Sans"/>
                <a:cs typeface="Comic Sans"/>
                <a:sym typeface="Comic Sans"/>
              </a:rPr>
              <a:t>•Know the number of seconds in a minute and the number of days in each month, year and leap year. </a:t>
            </a:r>
          </a:p>
          <a:p>
            <a:pPr algn="ctr">
              <a:lnSpc>
                <a:spcPts val="4012"/>
              </a:lnSpc>
              <a:spcBef>
                <a:spcPct val="0"/>
              </a:spcBef>
            </a:pPr>
            <a:r>
              <a:rPr lang="en-US" sz="3343">
                <a:solidFill>
                  <a:srgbClr val="000000"/>
                </a:solidFill>
                <a:latin typeface="Comic Sans"/>
                <a:ea typeface="Comic Sans"/>
                <a:cs typeface="Comic Sans"/>
                <a:sym typeface="Comic Sans"/>
              </a:rPr>
              <a:t>•Compare durations of events [for example to calculate the time taken by particular events or tasks. </a:t>
            </a:r>
          </a:p>
        </p:txBody>
      </p:sp>
      <p:sp>
        <p:nvSpPr>
          <p:cNvPr id="28" name="TextBox 28"/>
          <p:cNvSpPr txBox="1"/>
          <p:nvPr/>
        </p:nvSpPr>
        <p:spPr>
          <a:xfrm>
            <a:off x="6274462" y="234496"/>
            <a:ext cx="6037183"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Maths: Measurement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sp>
        <p:nvSpPr>
          <p:cNvPr id="2" name="Freeform 2"/>
          <p:cNvSpPr/>
          <p:nvPr/>
        </p:nvSpPr>
        <p:spPr>
          <a:xfrm>
            <a:off x="7850855" y="862685"/>
            <a:ext cx="8445926" cy="8062020"/>
          </a:xfrm>
          <a:custGeom>
            <a:avLst/>
            <a:gdLst/>
            <a:ahLst/>
            <a:cxnLst/>
            <a:rect l="l" t="t" r="r" b="b"/>
            <a:pathLst>
              <a:path w="8445926" h="8062020">
                <a:moveTo>
                  <a:pt x="0" y="0"/>
                </a:moveTo>
                <a:lnTo>
                  <a:pt x="8445926" y="0"/>
                </a:lnTo>
                <a:lnTo>
                  <a:pt x="8445926" y="8062020"/>
                </a:lnTo>
                <a:lnTo>
                  <a:pt x="0" y="80620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571667" y="862685"/>
            <a:ext cx="8445926" cy="8062020"/>
          </a:xfrm>
          <a:custGeom>
            <a:avLst/>
            <a:gdLst/>
            <a:ahLst/>
            <a:cxnLst/>
            <a:rect l="l" t="t" r="r" b="b"/>
            <a:pathLst>
              <a:path w="8445926" h="8062020">
                <a:moveTo>
                  <a:pt x="0" y="0"/>
                </a:moveTo>
                <a:lnTo>
                  <a:pt x="8445926" y="0"/>
                </a:lnTo>
                <a:lnTo>
                  <a:pt x="8445926" y="8062020"/>
                </a:lnTo>
                <a:lnTo>
                  <a:pt x="0" y="80620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4287278" y="7500964"/>
            <a:ext cx="2734793" cy="2373952"/>
          </a:xfrm>
          <a:custGeom>
            <a:avLst/>
            <a:gdLst/>
            <a:ahLst/>
            <a:cxnLst/>
            <a:rect l="l" t="t" r="r" b="b"/>
            <a:pathLst>
              <a:path w="2734793" h="2373952">
                <a:moveTo>
                  <a:pt x="0" y="0"/>
                </a:moveTo>
                <a:lnTo>
                  <a:pt x="2734793" y="0"/>
                </a:lnTo>
                <a:lnTo>
                  <a:pt x="2734793" y="2373952"/>
                </a:lnTo>
                <a:lnTo>
                  <a:pt x="0" y="237395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TextBox 5"/>
          <p:cNvSpPr txBox="1"/>
          <p:nvPr/>
        </p:nvSpPr>
        <p:spPr>
          <a:xfrm>
            <a:off x="6700659" y="1019175"/>
            <a:ext cx="4886683"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Maths: Statistics</a:t>
            </a:r>
          </a:p>
        </p:txBody>
      </p:sp>
      <p:sp>
        <p:nvSpPr>
          <p:cNvPr id="6" name="TextBox 6"/>
          <p:cNvSpPr txBox="1"/>
          <p:nvPr/>
        </p:nvSpPr>
        <p:spPr>
          <a:xfrm>
            <a:off x="1028700" y="2633663"/>
            <a:ext cx="16230600" cy="501015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Year 3 objectives:</a:t>
            </a:r>
          </a:p>
          <a:p>
            <a:pPr algn="ctr">
              <a:lnSpc>
                <a:spcPts val="5635"/>
              </a:lnSpc>
              <a:spcBef>
                <a:spcPct val="0"/>
              </a:spcBef>
            </a:pPr>
            <a:r>
              <a:rPr lang="en-US" sz="4695">
                <a:solidFill>
                  <a:srgbClr val="000000"/>
                </a:solidFill>
                <a:latin typeface="Comic Sans"/>
                <a:ea typeface="Comic Sans"/>
                <a:cs typeface="Comic Sans"/>
                <a:sym typeface="Comic Sans"/>
              </a:rPr>
              <a:t>•Interpret and present data using bar charts, pictograms and tables. </a:t>
            </a:r>
          </a:p>
          <a:p>
            <a:pPr algn="ctr">
              <a:lnSpc>
                <a:spcPts val="5635"/>
              </a:lnSpc>
              <a:spcBef>
                <a:spcPct val="0"/>
              </a:spcBef>
            </a:pPr>
            <a:r>
              <a:rPr lang="en-US" sz="4695">
                <a:solidFill>
                  <a:srgbClr val="000000"/>
                </a:solidFill>
                <a:latin typeface="Comic Sans"/>
                <a:ea typeface="Comic Sans"/>
                <a:cs typeface="Comic Sans"/>
                <a:sym typeface="Comic Sans"/>
              </a:rPr>
              <a:t>•Solve one-step and two-step questions [for example, ‘How many more?’ and ‘How many fewer?’ using information presented in scaled bar charts and pictograms and tables.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A9EBA1"/>
        </a:solidFill>
        <a:effectLst/>
      </p:bgPr>
    </p:bg>
    <p:spTree>
      <p:nvGrpSpPr>
        <p:cNvPr id="1" name=""/>
        <p:cNvGrpSpPr/>
        <p:nvPr/>
      </p:nvGrpSpPr>
      <p:grpSpPr>
        <a:xfrm>
          <a:off x="0" y="0"/>
          <a:ext cx="0" cy="0"/>
          <a:chOff x="0" y="0"/>
          <a:chExt cx="0" cy="0"/>
        </a:xfrm>
      </p:grpSpPr>
      <p:grpSp>
        <p:nvGrpSpPr>
          <p:cNvPr id="2" name="Group 2"/>
          <p:cNvGrpSpPr/>
          <p:nvPr/>
        </p:nvGrpSpPr>
        <p:grpSpPr>
          <a:xfrm>
            <a:off x="1028700" y="768795"/>
            <a:ext cx="16441461" cy="9025603"/>
            <a:chOff x="0" y="0"/>
            <a:chExt cx="3739902" cy="2053033"/>
          </a:xfrm>
        </p:grpSpPr>
        <p:sp>
          <p:nvSpPr>
            <p:cNvPr id="3" name="Freeform 3"/>
            <p:cNvSpPr/>
            <p:nvPr/>
          </p:nvSpPr>
          <p:spPr>
            <a:xfrm>
              <a:off x="0" y="-1270"/>
              <a:ext cx="3741172" cy="2051763"/>
            </a:xfrm>
            <a:custGeom>
              <a:avLst/>
              <a:gdLst/>
              <a:ahLst/>
              <a:cxnLst/>
              <a:rect l="l" t="t" r="r" b="b"/>
              <a:pathLst>
                <a:path w="3741172" h="2051763">
                  <a:moveTo>
                    <a:pt x="3729742" y="27940"/>
                  </a:moveTo>
                  <a:cubicBezTo>
                    <a:pt x="3720852" y="24130"/>
                    <a:pt x="3711962" y="21590"/>
                    <a:pt x="3703072" y="21590"/>
                  </a:cubicBezTo>
                  <a:cubicBezTo>
                    <a:pt x="3676402" y="20320"/>
                    <a:pt x="3621116" y="20320"/>
                    <a:pt x="3560042" y="17780"/>
                  </a:cubicBezTo>
                  <a:cubicBezTo>
                    <a:pt x="3420444" y="12700"/>
                    <a:pt x="3283754" y="6350"/>
                    <a:pt x="3144156" y="3810"/>
                  </a:cubicBezTo>
                  <a:cubicBezTo>
                    <a:pt x="3030733" y="1270"/>
                    <a:pt x="2920218" y="3810"/>
                    <a:pt x="2806795" y="2540"/>
                  </a:cubicBezTo>
                  <a:cubicBezTo>
                    <a:pt x="2757354" y="2540"/>
                    <a:pt x="2707913" y="0"/>
                    <a:pt x="2658472" y="2540"/>
                  </a:cubicBezTo>
                  <a:cubicBezTo>
                    <a:pt x="2539232" y="10160"/>
                    <a:pt x="2419992" y="11430"/>
                    <a:pt x="2297844" y="8890"/>
                  </a:cubicBezTo>
                  <a:cubicBezTo>
                    <a:pt x="2236770" y="7620"/>
                    <a:pt x="2175696" y="7620"/>
                    <a:pt x="2114622" y="7620"/>
                  </a:cubicBezTo>
                  <a:cubicBezTo>
                    <a:pt x="2004107" y="7620"/>
                    <a:pt x="1893592" y="7620"/>
                    <a:pt x="1783077" y="6350"/>
                  </a:cubicBezTo>
                  <a:cubicBezTo>
                    <a:pt x="1666745" y="5080"/>
                    <a:pt x="520879" y="2540"/>
                    <a:pt x="407456" y="1270"/>
                  </a:cubicBezTo>
                  <a:cubicBezTo>
                    <a:pt x="314390" y="0"/>
                    <a:pt x="224233" y="1270"/>
                    <a:pt x="131168" y="1270"/>
                  </a:cubicBezTo>
                  <a:cubicBezTo>
                    <a:pt x="67186" y="1270"/>
                    <a:pt x="33020" y="3810"/>
                    <a:pt x="5080" y="5080"/>
                  </a:cubicBezTo>
                  <a:cubicBezTo>
                    <a:pt x="3810" y="5080"/>
                    <a:pt x="2540" y="7620"/>
                    <a:pt x="0" y="8890"/>
                  </a:cubicBezTo>
                  <a:cubicBezTo>
                    <a:pt x="1270" y="21590"/>
                    <a:pt x="3810" y="34290"/>
                    <a:pt x="5080" y="46990"/>
                  </a:cubicBezTo>
                  <a:cubicBezTo>
                    <a:pt x="15240" y="129473"/>
                    <a:pt x="16510" y="217616"/>
                    <a:pt x="17780" y="304214"/>
                  </a:cubicBezTo>
                  <a:cubicBezTo>
                    <a:pt x="19050" y="392357"/>
                    <a:pt x="17780" y="480501"/>
                    <a:pt x="16510" y="570191"/>
                  </a:cubicBezTo>
                  <a:cubicBezTo>
                    <a:pt x="15240" y="661427"/>
                    <a:pt x="2540" y="1618636"/>
                    <a:pt x="2540" y="1709872"/>
                  </a:cubicBezTo>
                  <a:cubicBezTo>
                    <a:pt x="2540" y="1799562"/>
                    <a:pt x="1270" y="1889252"/>
                    <a:pt x="0" y="1978943"/>
                  </a:cubicBezTo>
                  <a:cubicBezTo>
                    <a:pt x="0" y="1997153"/>
                    <a:pt x="3810" y="2007313"/>
                    <a:pt x="15240" y="2012393"/>
                  </a:cubicBezTo>
                  <a:cubicBezTo>
                    <a:pt x="22860" y="2016203"/>
                    <a:pt x="31750" y="2018743"/>
                    <a:pt x="40640" y="2020013"/>
                  </a:cubicBezTo>
                  <a:cubicBezTo>
                    <a:pt x="128260" y="2025093"/>
                    <a:pt x="238775" y="2028903"/>
                    <a:pt x="349290" y="2033983"/>
                  </a:cubicBezTo>
                  <a:cubicBezTo>
                    <a:pt x="410364" y="2036523"/>
                    <a:pt x="471438" y="2041603"/>
                    <a:pt x="532512" y="2042873"/>
                  </a:cubicBezTo>
                  <a:cubicBezTo>
                    <a:pt x="634302" y="2045413"/>
                    <a:pt x="1768535" y="2046683"/>
                    <a:pt x="1870325" y="2047953"/>
                  </a:cubicBezTo>
                  <a:cubicBezTo>
                    <a:pt x="1884867" y="2047953"/>
                    <a:pt x="1899408" y="2047953"/>
                    <a:pt x="1913950" y="2047953"/>
                  </a:cubicBezTo>
                  <a:cubicBezTo>
                    <a:pt x="1983748" y="2047953"/>
                    <a:pt x="2056456" y="2046683"/>
                    <a:pt x="2126255" y="2046683"/>
                  </a:cubicBezTo>
                  <a:cubicBezTo>
                    <a:pt x="2207687" y="2046683"/>
                    <a:pt x="2286210" y="2047953"/>
                    <a:pt x="2367643" y="2047953"/>
                  </a:cubicBezTo>
                  <a:cubicBezTo>
                    <a:pt x="2486883" y="2047953"/>
                    <a:pt x="2609031" y="2047953"/>
                    <a:pt x="2728271" y="2047953"/>
                  </a:cubicBezTo>
                  <a:cubicBezTo>
                    <a:pt x="2838785" y="2047953"/>
                    <a:pt x="2949301" y="2049223"/>
                    <a:pt x="3059816" y="2050493"/>
                  </a:cubicBezTo>
                  <a:cubicBezTo>
                    <a:pt x="3109257" y="2050493"/>
                    <a:pt x="3161606" y="2051763"/>
                    <a:pt x="3211047" y="2051763"/>
                  </a:cubicBezTo>
                  <a:cubicBezTo>
                    <a:pt x="3371003" y="2050493"/>
                    <a:pt x="3528050" y="2044143"/>
                    <a:pt x="3680211" y="2044143"/>
                  </a:cubicBezTo>
                  <a:cubicBezTo>
                    <a:pt x="3684022" y="2044143"/>
                    <a:pt x="3689102" y="2041603"/>
                    <a:pt x="3692911" y="2039063"/>
                  </a:cubicBezTo>
                  <a:cubicBezTo>
                    <a:pt x="3697992" y="2035253"/>
                    <a:pt x="3700531" y="2028903"/>
                    <a:pt x="3703072" y="2026363"/>
                  </a:cubicBezTo>
                  <a:cubicBezTo>
                    <a:pt x="3704342" y="1968118"/>
                    <a:pt x="3705611" y="1903170"/>
                    <a:pt x="3706881" y="1838222"/>
                  </a:cubicBezTo>
                  <a:cubicBezTo>
                    <a:pt x="3708152" y="1737707"/>
                    <a:pt x="3718311" y="772766"/>
                    <a:pt x="3719581" y="672252"/>
                  </a:cubicBezTo>
                  <a:cubicBezTo>
                    <a:pt x="3719581" y="611943"/>
                    <a:pt x="3720852" y="551634"/>
                    <a:pt x="3722122" y="491325"/>
                  </a:cubicBezTo>
                  <a:cubicBezTo>
                    <a:pt x="3723392" y="426377"/>
                    <a:pt x="3724661" y="361430"/>
                    <a:pt x="3727202" y="296482"/>
                  </a:cubicBezTo>
                  <a:cubicBezTo>
                    <a:pt x="3728472" y="257822"/>
                    <a:pt x="3728472" y="217616"/>
                    <a:pt x="3733552" y="178957"/>
                  </a:cubicBezTo>
                  <a:cubicBezTo>
                    <a:pt x="3738631" y="132565"/>
                    <a:pt x="3741172" y="87720"/>
                    <a:pt x="3739902" y="44450"/>
                  </a:cubicBezTo>
                  <a:cubicBezTo>
                    <a:pt x="3739902" y="38100"/>
                    <a:pt x="3736092" y="30480"/>
                    <a:pt x="3729742" y="27940"/>
                  </a:cubicBezTo>
                  <a:close/>
                </a:path>
              </a:pathLst>
            </a:custGeom>
            <a:solidFill>
              <a:srgbClr val="FFF9ED"/>
            </a:solidFill>
          </p:spPr>
        </p:sp>
      </p:grpSp>
      <p:sp>
        <p:nvSpPr>
          <p:cNvPr id="4" name="Freeform 4"/>
          <p:cNvSpPr/>
          <p:nvPr/>
        </p:nvSpPr>
        <p:spPr>
          <a:xfrm>
            <a:off x="1388302" y="198850"/>
            <a:ext cx="2402117" cy="1491070"/>
          </a:xfrm>
          <a:custGeom>
            <a:avLst/>
            <a:gdLst/>
            <a:ahLst/>
            <a:cxnLst/>
            <a:rect l="l" t="t" r="r" b="b"/>
            <a:pathLst>
              <a:path w="2402117" h="1491070">
                <a:moveTo>
                  <a:pt x="0" y="0"/>
                </a:moveTo>
                <a:lnTo>
                  <a:pt x="2402117" y="0"/>
                </a:lnTo>
                <a:lnTo>
                  <a:pt x="2402117" y="1491070"/>
                </a:lnTo>
                <a:lnTo>
                  <a:pt x="0" y="14910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rot="-1837182">
            <a:off x="14742592" y="8133903"/>
            <a:ext cx="3508956" cy="1103726"/>
          </a:xfrm>
          <a:custGeom>
            <a:avLst/>
            <a:gdLst/>
            <a:ahLst/>
            <a:cxnLst/>
            <a:rect l="l" t="t" r="r" b="b"/>
            <a:pathLst>
              <a:path w="3508956" h="1103726">
                <a:moveTo>
                  <a:pt x="0" y="0"/>
                </a:moveTo>
                <a:lnTo>
                  <a:pt x="3508956" y="0"/>
                </a:lnTo>
                <a:lnTo>
                  <a:pt x="3508956" y="1103727"/>
                </a:lnTo>
                <a:lnTo>
                  <a:pt x="0" y="11037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a:off x="1028700" y="3909561"/>
            <a:ext cx="16441461" cy="1372035"/>
          </a:xfrm>
          <a:custGeom>
            <a:avLst/>
            <a:gdLst/>
            <a:ahLst/>
            <a:cxnLst/>
            <a:rect l="l" t="t" r="r" b="b"/>
            <a:pathLst>
              <a:path w="16441461" h="1372035">
                <a:moveTo>
                  <a:pt x="0" y="0"/>
                </a:moveTo>
                <a:lnTo>
                  <a:pt x="16441461" y="0"/>
                </a:lnTo>
                <a:lnTo>
                  <a:pt x="16441461" y="1372036"/>
                </a:lnTo>
                <a:lnTo>
                  <a:pt x="0" y="1372036"/>
                </a:lnTo>
                <a:lnTo>
                  <a:pt x="0" y="0"/>
                </a:lnTo>
                <a:close/>
              </a:path>
            </a:pathLst>
          </a:custGeom>
          <a:blipFill>
            <a:blip r:embed="rId6"/>
            <a:stretch>
              <a:fillRect b="-1857"/>
            </a:stretch>
          </a:blipFill>
        </p:spPr>
      </p:sp>
      <p:sp>
        <p:nvSpPr>
          <p:cNvPr id="7" name="TextBox 7"/>
          <p:cNvSpPr txBox="1"/>
          <p:nvPr/>
        </p:nvSpPr>
        <p:spPr>
          <a:xfrm>
            <a:off x="9144000" y="966020"/>
            <a:ext cx="682823"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PE</a:t>
            </a:r>
          </a:p>
        </p:txBody>
      </p:sp>
      <p:sp>
        <p:nvSpPr>
          <p:cNvPr id="8" name="TextBox 8"/>
          <p:cNvSpPr txBox="1"/>
          <p:nvPr/>
        </p:nvSpPr>
        <p:spPr>
          <a:xfrm>
            <a:off x="4271670" y="2854710"/>
            <a:ext cx="2112883"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Autumn</a:t>
            </a:r>
          </a:p>
        </p:txBody>
      </p:sp>
      <p:sp>
        <p:nvSpPr>
          <p:cNvPr id="9" name="TextBox 9"/>
          <p:cNvSpPr txBox="1"/>
          <p:nvPr/>
        </p:nvSpPr>
        <p:spPr>
          <a:xfrm>
            <a:off x="9293066" y="2854710"/>
            <a:ext cx="1814751"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Spring</a:t>
            </a:r>
          </a:p>
        </p:txBody>
      </p:sp>
      <p:sp>
        <p:nvSpPr>
          <p:cNvPr id="10" name="TextBox 10"/>
          <p:cNvSpPr txBox="1"/>
          <p:nvPr/>
        </p:nvSpPr>
        <p:spPr>
          <a:xfrm>
            <a:off x="13998080" y="2854710"/>
            <a:ext cx="2263378"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Summer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grpSp>
        <p:nvGrpSpPr>
          <p:cNvPr id="2" name="Group 2"/>
          <p:cNvGrpSpPr/>
          <p:nvPr/>
        </p:nvGrpSpPr>
        <p:grpSpPr>
          <a:xfrm>
            <a:off x="0" y="1028700"/>
            <a:ext cx="17480186" cy="7602428"/>
            <a:chOff x="0" y="0"/>
            <a:chExt cx="3930452" cy="1709420"/>
          </a:xfrm>
        </p:grpSpPr>
        <p:sp>
          <p:nvSpPr>
            <p:cNvPr id="3" name="Freeform 3"/>
            <p:cNvSpPr/>
            <p:nvPr/>
          </p:nvSpPr>
          <p:spPr>
            <a:xfrm>
              <a:off x="0" y="-1270"/>
              <a:ext cx="3931722" cy="1708150"/>
            </a:xfrm>
            <a:custGeom>
              <a:avLst/>
              <a:gdLst/>
              <a:ahLst/>
              <a:cxnLst/>
              <a:rect l="l" t="t" r="r" b="b"/>
              <a:pathLst>
                <a:path w="3931722" h="1708150">
                  <a:moveTo>
                    <a:pt x="3920292" y="27940"/>
                  </a:moveTo>
                  <a:cubicBezTo>
                    <a:pt x="3911402" y="24130"/>
                    <a:pt x="3902513" y="21590"/>
                    <a:pt x="3893622" y="21590"/>
                  </a:cubicBezTo>
                  <a:cubicBezTo>
                    <a:pt x="3866952" y="20320"/>
                    <a:pt x="3808871" y="20320"/>
                    <a:pt x="3744578" y="17780"/>
                  </a:cubicBezTo>
                  <a:cubicBezTo>
                    <a:pt x="3597623" y="12700"/>
                    <a:pt x="3453730" y="6350"/>
                    <a:pt x="3306775" y="3810"/>
                  </a:cubicBezTo>
                  <a:cubicBezTo>
                    <a:pt x="3187375" y="1270"/>
                    <a:pt x="3071036" y="3810"/>
                    <a:pt x="2951635" y="2540"/>
                  </a:cubicBezTo>
                  <a:cubicBezTo>
                    <a:pt x="2899588" y="2540"/>
                    <a:pt x="2847542" y="0"/>
                    <a:pt x="2795495" y="2540"/>
                  </a:cubicBezTo>
                  <a:cubicBezTo>
                    <a:pt x="2669972" y="10160"/>
                    <a:pt x="2544448" y="11430"/>
                    <a:pt x="2415863" y="8890"/>
                  </a:cubicBezTo>
                  <a:cubicBezTo>
                    <a:pt x="2351570" y="7620"/>
                    <a:pt x="2287277" y="7620"/>
                    <a:pt x="2222984" y="7620"/>
                  </a:cubicBezTo>
                  <a:cubicBezTo>
                    <a:pt x="2106645" y="7620"/>
                    <a:pt x="1990306" y="7620"/>
                    <a:pt x="1873967" y="6350"/>
                  </a:cubicBezTo>
                  <a:cubicBezTo>
                    <a:pt x="1751505" y="5080"/>
                    <a:pt x="545252" y="2540"/>
                    <a:pt x="425851" y="1270"/>
                  </a:cubicBezTo>
                  <a:cubicBezTo>
                    <a:pt x="327882" y="0"/>
                    <a:pt x="232973" y="1270"/>
                    <a:pt x="135004" y="1270"/>
                  </a:cubicBezTo>
                  <a:cubicBezTo>
                    <a:pt x="67649" y="1270"/>
                    <a:pt x="33020" y="3810"/>
                    <a:pt x="5080" y="5080"/>
                  </a:cubicBezTo>
                  <a:cubicBezTo>
                    <a:pt x="3810" y="5080"/>
                    <a:pt x="2540" y="7620"/>
                    <a:pt x="0" y="8890"/>
                  </a:cubicBezTo>
                  <a:cubicBezTo>
                    <a:pt x="1270" y="21590"/>
                    <a:pt x="3810" y="34290"/>
                    <a:pt x="5080" y="46990"/>
                  </a:cubicBezTo>
                  <a:cubicBezTo>
                    <a:pt x="15240" y="118110"/>
                    <a:pt x="16510" y="190500"/>
                    <a:pt x="17780" y="261620"/>
                  </a:cubicBezTo>
                  <a:cubicBezTo>
                    <a:pt x="19050" y="334010"/>
                    <a:pt x="17780" y="406400"/>
                    <a:pt x="16510" y="480060"/>
                  </a:cubicBezTo>
                  <a:cubicBezTo>
                    <a:pt x="15240" y="554990"/>
                    <a:pt x="2540" y="1341120"/>
                    <a:pt x="2540" y="1416050"/>
                  </a:cubicBezTo>
                  <a:cubicBezTo>
                    <a:pt x="2540" y="1489710"/>
                    <a:pt x="1270" y="1563370"/>
                    <a:pt x="0" y="1637030"/>
                  </a:cubicBezTo>
                  <a:cubicBezTo>
                    <a:pt x="0" y="1653540"/>
                    <a:pt x="3810" y="1663700"/>
                    <a:pt x="15240" y="1668780"/>
                  </a:cubicBezTo>
                  <a:cubicBezTo>
                    <a:pt x="22860" y="1672590"/>
                    <a:pt x="31750" y="1675130"/>
                    <a:pt x="40640" y="1676400"/>
                  </a:cubicBezTo>
                  <a:cubicBezTo>
                    <a:pt x="131942" y="1681480"/>
                    <a:pt x="248281" y="1685290"/>
                    <a:pt x="364620" y="1690370"/>
                  </a:cubicBezTo>
                  <a:cubicBezTo>
                    <a:pt x="428913" y="1692910"/>
                    <a:pt x="493205" y="1697990"/>
                    <a:pt x="557498" y="1699260"/>
                  </a:cubicBezTo>
                  <a:cubicBezTo>
                    <a:pt x="664653" y="1701800"/>
                    <a:pt x="1858659" y="1703070"/>
                    <a:pt x="1965814" y="1704340"/>
                  </a:cubicBezTo>
                  <a:cubicBezTo>
                    <a:pt x="1981122" y="1704340"/>
                    <a:pt x="1996429" y="1704340"/>
                    <a:pt x="2011737" y="1704340"/>
                  </a:cubicBezTo>
                  <a:cubicBezTo>
                    <a:pt x="2085215" y="1704340"/>
                    <a:pt x="2161754" y="1703070"/>
                    <a:pt x="2235231" y="1703070"/>
                  </a:cubicBezTo>
                  <a:cubicBezTo>
                    <a:pt x="2320954" y="1703070"/>
                    <a:pt x="2403616" y="1704340"/>
                    <a:pt x="2489340" y="1704340"/>
                  </a:cubicBezTo>
                  <a:cubicBezTo>
                    <a:pt x="2614864" y="1704340"/>
                    <a:pt x="2743449" y="1704340"/>
                    <a:pt x="2868973" y="1704340"/>
                  </a:cubicBezTo>
                  <a:cubicBezTo>
                    <a:pt x="2985312" y="1704340"/>
                    <a:pt x="3101651" y="1705610"/>
                    <a:pt x="3217990" y="1706880"/>
                  </a:cubicBezTo>
                  <a:cubicBezTo>
                    <a:pt x="3270036" y="1706880"/>
                    <a:pt x="3325145" y="1708150"/>
                    <a:pt x="3377191" y="1708150"/>
                  </a:cubicBezTo>
                  <a:cubicBezTo>
                    <a:pt x="3545577" y="1706880"/>
                    <a:pt x="3710901" y="1700530"/>
                    <a:pt x="3870762" y="1700530"/>
                  </a:cubicBezTo>
                  <a:cubicBezTo>
                    <a:pt x="3874572" y="1700530"/>
                    <a:pt x="3879652" y="1697990"/>
                    <a:pt x="3883462" y="1695450"/>
                  </a:cubicBezTo>
                  <a:cubicBezTo>
                    <a:pt x="3888542" y="1691640"/>
                    <a:pt x="3891082" y="1685290"/>
                    <a:pt x="3893622" y="1682750"/>
                  </a:cubicBezTo>
                  <a:cubicBezTo>
                    <a:pt x="3894892" y="1628140"/>
                    <a:pt x="3896162" y="1574800"/>
                    <a:pt x="3897432" y="1521460"/>
                  </a:cubicBezTo>
                  <a:cubicBezTo>
                    <a:pt x="3898702" y="1438910"/>
                    <a:pt x="3908862" y="646430"/>
                    <a:pt x="3910132" y="563880"/>
                  </a:cubicBezTo>
                  <a:cubicBezTo>
                    <a:pt x="3910132" y="514350"/>
                    <a:pt x="3911402" y="464820"/>
                    <a:pt x="3912672" y="415290"/>
                  </a:cubicBezTo>
                  <a:cubicBezTo>
                    <a:pt x="3913942" y="361950"/>
                    <a:pt x="3915212" y="308610"/>
                    <a:pt x="3917752" y="255270"/>
                  </a:cubicBezTo>
                  <a:cubicBezTo>
                    <a:pt x="3919022" y="223520"/>
                    <a:pt x="3919022" y="190500"/>
                    <a:pt x="3924102" y="158750"/>
                  </a:cubicBezTo>
                  <a:cubicBezTo>
                    <a:pt x="3929182" y="120650"/>
                    <a:pt x="3931722" y="83820"/>
                    <a:pt x="3930452" y="44450"/>
                  </a:cubicBezTo>
                  <a:cubicBezTo>
                    <a:pt x="3930452" y="38100"/>
                    <a:pt x="3926642" y="30480"/>
                    <a:pt x="3920292" y="27940"/>
                  </a:cubicBezTo>
                  <a:close/>
                </a:path>
              </a:pathLst>
            </a:custGeom>
            <a:solidFill>
              <a:srgbClr val="FFD7E5"/>
            </a:solidFill>
          </p:spPr>
        </p:sp>
      </p:grpSp>
      <p:sp>
        <p:nvSpPr>
          <p:cNvPr id="4" name="Freeform 4"/>
          <p:cNvSpPr/>
          <p:nvPr/>
        </p:nvSpPr>
        <p:spPr>
          <a:xfrm>
            <a:off x="11786188" y="314325"/>
            <a:ext cx="5241207" cy="733769"/>
          </a:xfrm>
          <a:custGeom>
            <a:avLst/>
            <a:gdLst/>
            <a:ahLst/>
            <a:cxnLst/>
            <a:rect l="l" t="t" r="r" b="b"/>
            <a:pathLst>
              <a:path w="5241207" h="733769">
                <a:moveTo>
                  <a:pt x="0" y="0"/>
                </a:moveTo>
                <a:lnTo>
                  <a:pt x="5241206" y="0"/>
                </a:lnTo>
                <a:lnTo>
                  <a:pt x="5241206" y="733769"/>
                </a:lnTo>
                <a:lnTo>
                  <a:pt x="0" y="733769"/>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Freeform 5"/>
          <p:cNvSpPr/>
          <p:nvPr/>
        </p:nvSpPr>
        <p:spPr>
          <a:xfrm>
            <a:off x="0" y="-225378"/>
            <a:ext cx="1101434" cy="1079405"/>
          </a:xfrm>
          <a:custGeom>
            <a:avLst/>
            <a:gdLst/>
            <a:ahLst/>
            <a:cxnLst/>
            <a:rect l="l" t="t" r="r" b="b"/>
            <a:pathLst>
              <a:path w="1101434" h="1079405">
                <a:moveTo>
                  <a:pt x="0" y="0"/>
                </a:moveTo>
                <a:lnTo>
                  <a:pt x="1101434" y="0"/>
                </a:lnTo>
                <a:lnTo>
                  <a:pt x="1101434" y="1079406"/>
                </a:lnTo>
                <a:lnTo>
                  <a:pt x="0" y="107940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6" name="Freeform 6"/>
          <p:cNvSpPr/>
          <p:nvPr/>
        </p:nvSpPr>
        <p:spPr>
          <a:xfrm rot="1129358">
            <a:off x="15379457" y="8352925"/>
            <a:ext cx="1142641" cy="1086548"/>
          </a:xfrm>
          <a:custGeom>
            <a:avLst/>
            <a:gdLst/>
            <a:ahLst/>
            <a:cxnLst/>
            <a:rect l="l" t="t" r="r" b="b"/>
            <a:pathLst>
              <a:path w="1142641" h="1086548">
                <a:moveTo>
                  <a:pt x="0" y="0"/>
                </a:moveTo>
                <a:lnTo>
                  <a:pt x="1142642" y="0"/>
                </a:lnTo>
                <a:lnTo>
                  <a:pt x="1142642" y="1086547"/>
                </a:lnTo>
                <a:lnTo>
                  <a:pt x="0" y="108654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TextBox 7"/>
          <p:cNvSpPr txBox="1"/>
          <p:nvPr/>
        </p:nvSpPr>
        <p:spPr>
          <a:xfrm>
            <a:off x="2974614" y="304800"/>
            <a:ext cx="2897981"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Behaviour </a:t>
            </a:r>
          </a:p>
        </p:txBody>
      </p:sp>
      <p:sp>
        <p:nvSpPr>
          <p:cNvPr id="8" name="TextBox 8"/>
          <p:cNvSpPr txBox="1"/>
          <p:nvPr/>
        </p:nvSpPr>
        <p:spPr>
          <a:xfrm>
            <a:off x="0" y="1028700"/>
            <a:ext cx="17236783" cy="7168947"/>
          </a:xfrm>
          <a:prstGeom prst="rect">
            <a:avLst/>
          </a:prstGeom>
        </p:spPr>
        <p:txBody>
          <a:bodyPr lIns="0" tIns="0" rIns="0" bIns="0" rtlCol="0" anchor="t">
            <a:spAutoFit/>
          </a:bodyPr>
          <a:lstStyle/>
          <a:p>
            <a:pPr algn="just">
              <a:lnSpc>
                <a:spcPts val="3784"/>
              </a:lnSpc>
              <a:spcBef>
                <a:spcPct val="0"/>
              </a:spcBef>
            </a:pPr>
            <a:r>
              <a:rPr lang="en-US" sz="3153">
                <a:solidFill>
                  <a:srgbClr val="000000"/>
                </a:solidFill>
                <a:latin typeface="Comic Sans"/>
                <a:ea typeface="Comic Sans"/>
                <a:cs typeface="Comic Sans"/>
                <a:sym typeface="Comic Sans"/>
              </a:rPr>
              <a:t>◦Dojo’s: These can be given by any member of staff and reward any type of good behaviour or effort. The children have an electronic character which they can add their dojo’s to. Top Dojo winner gets a certificate each week.</a:t>
            </a:r>
          </a:p>
          <a:p>
            <a:pPr algn="just">
              <a:lnSpc>
                <a:spcPts val="3784"/>
              </a:lnSpc>
              <a:spcBef>
                <a:spcPct val="0"/>
              </a:spcBef>
            </a:pPr>
            <a:r>
              <a:rPr lang="en-US" sz="3153">
                <a:solidFill>
                  <a:srgbClr val="000000"/>
                </a:solidFill>
                <a:latin typeface="Comic Sans"/>
                <a:ea typeface="Comic Sans"/>
                <a:cs typeface="Comic Sans"/>
                <a:sym typeface="Comic Sans"/>
              </a:rPr>
              <a:t>◦Marble jar: This is a whole class reward system where they work together as a team to gain marbles</a:t>
            </a:r>
          </a:p>
          <a:p>
            <a:pPr algn="just">
              <a:lnSpc>
                <a:spcPts val="3784"/>
              </a:lnSpc>
              <a:spcBef>
                <a:spcPct val="0"/>
              </a:spcBef>
            </a:pPr>
            <a:r>
              <a:rPr lang="en-US" sz="3153">
                <a:solidFill>
                  <a:srgbClr val="000000"/>
                </a:solidFill>
                <a:latin typeface="Comic Sans"/>
                <a:ea typeface="Comic Sans"/>
                <a:cs typeface="Comic Sans"/>
                <a:sym typeface="Comic Sans"/>
              </a:rPr>
              <a:t>Pupils who do not demonstrate acceptable or appropriate behavior will be monitored through the In Class System: </a:t>
            </a:r>
          </a:p>
          <a:p>
            <a:pPr marL="680944" lvl="1" indent="-340472" algn="just">
              <a:lnSpc>
                <a:spcPts val="3784"/>
              </a:lnSpc>
              <a:buFont typeface="Arial"/>
              <a:buChar char="•"/>
            </a:pPr>
            <a:r>
              <a:rPr lang="en-US" sz="3153">
                <a:solidFill>
                  <a:srgbClr val="000000"/>
                </a:solidFill>
                <a:latin typeface="Comic Sans"/>
                <a:ea typeface="Comic Sans"/>
                <a:cs typeface="Comic Sans"/>
                <a:sym typeface="Comic Sans"/>
              </a:rPr>
              <a:t>Warning. </a:t>
            </a:r>
          </a:p>
          <a:p>
            <a:pPr marL="680944" lvl="1" indent="-340472" algn="just">
              <a:lnSpc>
                <a:spcPts val="3784"/>
              </a:lnSpc>
              <a:buFont typeface="Arial"/>
              <a:buChar char="•"/>
            </a:pPr>
            <a:r>
              <a:rPr lang="en-US" sz="3153">
                <a:solidFill>
                  <a:srgbClr val="000000"/>
                </a:solidFill>
                <a:latin typeface="Comic Sans"/>
                <a:ea typeface="Comic Sans"/>
                <a:cs typeface="Comic Sans"/>
                <a:sym typeface="Comic Sans"/>
              </a:rPr>
              <a:t>. Second warning.</a:t>
            </a:r>
          </a:p>
          <a:p>
            <a:pPr marL="680944" lvl="1" indent="-340472" algn="just">
              <a:lnSpc>
                <a:spcPts val="3784"/>
              </a:lnSpc>
              <a:buFont typeface="Arial"/>
              <a:buChar char="•"/>
            </a:pPr>
            <a:r>
              <a:rPr lang="en-US" sz="3153">
                <a:solidFill>
                  <a:srgbClr val="000000"/>
                </a:solidFill>
                <a:latin typeface="Comic Sans"/>
                <a:ea typeface="Comic Sans"/>
                <a:cs typeface="Comic Sans"/>
                <a:sym typeface="Comic Sans"/>
              </a:rPr>
              <a:t> Third warning: move to orange on the behaviour chart. </a:t>
            </a:r>
          </a:p>
          <a:p>
            <a:pPr marL="680944" lvl="1" indent="-340472" algn="just">
              <a:lnSpc>
                <a:spcPts val="3784"/>
              </a:lnSpc>
              <a:buFont typeface="Arial"/>
              <a:buChar char="•"/>
            </a:pPr>
            <a:r>
              <a:rPr lang="en-US" sz="3153">
                <a:solidFill>
                  <a:srgbClr val="000000"/>
                </a:solidFill>
                <a:latin typeface="Comic Sans"/>
                <a:ea typeface="Comic Sans"/>
                <a:cs typeface="Comic Sans"/>
                <a:sym typeface="Comic Sans"/>
              </a:rPr>
              <a:t>. Fourth warning: move to red on the behaviour chart and behaviour point issued. </a:t>
            </a:r>
          </a:p>
          <a:p>
            <a:pPr marL="680944" lvl="1" indent="-340472" algn="just">
              <a:lnSpc>
                <a:spcPts val="3784"/>
              </a:lnSpc>
              <a:buFont typeface="Arial"/>
              <a:buChar char="•"/>
            </a:pPr>
            <a:r>
              <a:rPr lang="en-US" sz="3153">
                <a:solidFill>
                  <a:srgbClr val="000000"/>
                </a:solidFill>
                <a:latin typeface="Comic Sans"/>
                <a:ea typeface="Comic Sans"/>
                <a:cs typeface="Comic Sans"/>
                <a:sym typeface="Comic Sans"/>
              </a:rPr>
              <a:t> Fifth warning another behaviour point is issued. The pupil will be asked to take some ‘time out’ in another classroom. If the child, following their return to the class setting, continued to demonstrate inappropriate behaviour, a member of SLT will be called to remove the child from the class to have ‘time out’ with them.</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ED8FF"/>
        </a:solidFill>
        <a:effectLst/>
      </p:bgPr>
    </p:bg>
    <p:spTree>
      <p:nvGrpSpPr>
        <p:cNvPr id="1" name=""/>
        <p:cNvGrpSpPr/>
        <p:nvPr/>
      </p:nvGrpSpPr>
      <p:grpSpPr>
        <a:xfrm>
          <a:off x="0" y="0"/>
          <a:ext cx="0" cy="0"/>
          <a:chOff x="0" y="0"/>
          <a:chExt cx="0" cy="0"/>
        </a:xfrm>
      </p:grpSpPr>
      <p:sp>
        <p:nvSpPr>
          <p:cNvPr id="2" name="Freeform 2"/>
          <p:cNvSpPr/>
          <p:nvPr/>
        </p:nvSpPr>
        <p:spPr>
          <a:xfrm>
            <a:off x="0" y="0"/>
            <a:ext cx="18288000" cy="10280393"/>
          </a:xfrm>
          <a:custGeom>
            <a:avLst/>
            <a:gdLst/>
            <a:ahLst/>
            <a:cxnLst/>
            <a:rect l="l" t="t" r="r" b="b"/>
            <a:pathLst>
              <a:path w="18288000" h="10280393">
                <a:moveTo>
                  <a:pt x="0" y="0"/>
                </a:moveTo>
                <a:lnTo>
                  <a:pt x="18288000" y="0"/>
                </a:lnTo>
                <a:lnTo>
                  <a:pt x="18288000" y="10280393"/>
                </a:lnTo>
                <a:lnTo>
                  <a:pt x="0" y="10280393"/>
                </a:lnTo>
                <a:lnTo>
                  <a:pt x="0" y="0"/>
                </a:lnTo>
                <a:close/>
              </a:path>
            </a:pathLst>
          </a:custGeom>
          <a:blipFill>
            <a:blip r:embed="rId2">
              <a:alphaModFix amt="19999"/>
              <a:extLst>
                <a:ext uri="{96DAC541-7B7A-43D3-8B79-37D633B846F1}">
                  <asvg:svgBlip xmlns:asvg="http://schemas.microsoft.com/office/drawing/2016/SVG/main" r:embed="rId3"/>
                </a:ext>
              </a:extLst>
            </a:blip>
            <a:stretch>
              <a:fillRect b="-77892"/>
            </a:stretch>
          </a:blipFill>
        </p:spPr>
      </p:sp>
      <p:sp>
        <p:nvSpPr>
          <p:cNvPr id="3" name="AutoShape 3"/>
          <p:cNvSpPr/>
          <p:nvPr/>
        </p:nvSpPr>
        <p:spPr>
          <a:xfrm>
            <a:off x="0" y="0"/>
            <a:ext cx="1476150" cy="10287000"/>
          </a:xfrm>
          <a:prstGeom prst="rect">
            <a:avLst/>
          </a:prstGeom>
          <a:solidFill>
            <a:srgbClr val="FDF5B6"/>
          </a:solidFill>
        </p:spPr>
      </p:sp>
      <p:grpSp>
        <p:nvGrpSpPr>
          <p:cNvPr id="4" name="Group 4"/>
          <p:cNvGrpSpPr/>
          <p:nvPr/>
        </p:nvGrpSpPr>
        <p:grpSpPr>
          <a:xfrm>
            <a:off x="1686507" y="1286261"/>
            <a:ext cx="16318835" cy="8661549"/>
            <a:chOff x="0" y="0"/>
            <a:chExt cx="21758446" cy="11548732"/>
          </a:xfrm>
        </p:grpSpPr>
        <p:grpSp>
          <p:nvGrpSpPr>
            <p:cNvPr id="5" name="Group 5"/>
            <p:cNvGrpSpPr/>
            <p:nvPr/>
          </p:nvGrpSpPr>
          <p:grpSpPr>
            <a:xfrm>
              <a:off x="0" y="269003"/>
              <a:ext cx="21378848" cy="11279729"/>
              <a:chOff x="0" y="0"/>
              <a:chExt cx="13493449" cy="7119301"/>
            </a:xfrm>
          </p:grpSpPr>
          <p:sp>
            <p:nvSpPr>
              <p:cNvPr id="6" name="Freeform 6"/>
              <p:cNvSpPr/>
              <p:nvPr/>
            </p:nvSpPr>
            <p:spPr>
              <a:xfrm>
                <a:off x="-4213" y="0"/>
                <a:ext cx="13497662" cy="7119301"/>
              </a:xfrm>
              <a:custGeom>
                <a:avLst/>
                <a:gdLst/>
                <a:ahLst/>
                <a:cxnLst/>
                <a:rect l="l" t="t" r="r" b="b"/>
                <a:pathLst>
                  <a:path w="13497662" h="7119301">
                    <a:moveTo>
                      <a:pt x="278431" y="16918"/>
                    </a:moveTo>
                    <a:cubicBezTo>
                      <a:pt x="278431" y="16918"/>
                      <a:pt x="604014" y="12258"/>
                      <a:pt x="1110414" y="12454"/>
                    </a:cubicBezTo>
                    <a:cubicBezTo>
                      <a:pt x="11152053" y="12671"/>
                      <a:pt x="13223594" y="0"/>
                      <a:pt x="13223594" y="0"/>
                    </a:cubicBezTo>
                    <a:cubicBezTo>
                      <a:pt x="13291058" y="0"/>
                      <a:pt x="13366994" y="0"/>
                      <a:pt x="13445768" y="85073"/>
                    </a:cubicBezTo>
                    <a:cubicBezTo>
                      <a:pt x="13488745" y="131488"/>
                      <a:pt x="13489815" y="240224"/>
                      <a:pt x="13490219" y="320281"/>
                    </a:cubicBezTo>
                    <a:cubicBezTo>
                      <a:pt x="13490219" y="320281"/>
                      <a:pt x="13488514" y="5267918"/>
                      <a:pt x="13488514" y="6356717"/>
                    </a:cubicBezTo>
                    <a:cubicBezTo>
                      <a:pt x="13488514" y="6570876"/>
                      <a:pt x="13497662" y="6870054"/>
                      <a:pt x="13497662" y="6870054"/>
                    </a:cubicBezTo>
                    <a:cubicBezTo>
                      <a:pt x="13497662" y="6998723"/>
                      <a:pt x="13493494" y="7119301"/>
                      <a:pt x="13240655" y="7111167"/>
                    </a:cubicBezTo>
                    <a:cubicBezTo>
                      <a:pt x="13240655" y="7111167"/>
                      <a:pt x="12864182" y="7090868"/>
                      <a:pt x="11511674" y="7098467"/>
                    </a:cubicBezTo>
                    <a:cubicBezTo>
                      <a:pt x="3033290" y="7106601"/>
                      <a:pt x="304023" y="7119301"/>
                      <a:pt x="304023" y="7119301"/>
                    </a:cubicBezTo>
                    <a:cubicBezTo>
                      <a:pt x="132548" y="7119301"/>
                      <a:pt x="4213" y="7018232"/>
                      <a:pt x="8532" y="6815685"/>
                    </a:cubicBezTo>
                    <a:cubicBezTo>
                      <a:pt x="8532" y="6815685"/>
                      <a:pt x="9630" y="6317143"/>
                      <a:pt x="4815" y="1670849"/>
                    </a:cubicBezTo>
                    <a:cubicBezTo>
                      <a:pt x="0" y="663668"/>
                      <a:pt x="25592" y="330596"/>
                      <a:pt x="25592" y="330596"/>
                    </a:cubicBezTo>
                    <a:cubicBezTo>
                      <a:pt x="27224" y="150571"/>
                      <a:pt x="143504" y="16918"/>
                      <a:pt x="278431" y="16918"/>
                    </a:cubicBezTo>
                    <a:close/>
                  </a:path>
                </a:pathLst>
              </a:custGeom>
              <a:solidFill>
                <a:srgbClr val="D1B491"/>
              </a:solidFill>
            </p:spPr>
          </p:sp>
        </p:grpSp>
        <p:grpSp>
          <p:nvGrpSpPr>
            <p:cNvPr id="7" name="Group 7"/>
            <p:cNvGrpSpPr/>
            <p:nvPr/>
          </p:nvGrpSpPr>
          <p:grpSpPr>
            <a:xfrm>
              <a:off x="401292" y="0"/>
              <a:ext cx="21357155" cy="11201268"/>
              <a:chOff x="0" y="0"/>
              <a:chExt cx="13512754" cy="7087086"/>
            </a:xfrm>
          </p:grpSpPr>
          <p:sp>
            <p:nvSpPr>
              <p:cNvPr id="8" name="Freeform 8"/>
              <p:cNvSpPr/>
              <p:nvPr/>
            </p:nvSpPr>
            <p:spPr>
              <a:xfrm>
                <a:off x="-4213" y="0"/>
                <a:ext cx="13516966" cy="7087086"/>
              </a:xfrm>
              <a:custGeom>
                <a:avLst/>
                <a:gdLst/>
                <a:ahLst/>
                <a:cxnLst/>
                <a:rect l="l" t="t" r="r" b="b"/>
                <a:pathLst>
                  <a:path w="13516966" h="7087086">
                    <a:moveTo>
                      <a:pt x="278431" y="16918"/>
                    </a:moveTo>
                    <a:cubicBezTo>
                      <a:pt x="278431" y="16918"/>
                      <a:pt x="604014" y="12258"/>
                      <a:pt x="1110757" y="12454"/>
                    </a:cubicBezTo>
                    <a:cubicBezTo>
                      <a:pt x="11168916" y="12671"/>
                      <a:pt x="13242898" y="0"/>
                      <a:pt x="13242898" y="0"/>
                    </a:cubicBezTo>
                    <a:cubicBezTo>
                      <a:pt x="13310362" y="0"/>
                      <a:pt x="13386300" y="0"/>
                      <a:pt x="13465072" y="85073"/>
                    </a:cubicBezTo>
                    <a:cubicBezTo>
                      <a:pt x="13508051" y="131488"/>
                      <a:pt x="13509119" y="240224"/>
                      <a:pt x="13509524" y="320281"/>
                    </a:cubicBezTo>
                    <a:cubicBezTo>
                      <a:pt x="13509524" y="320281"/>
                      <a:pt x="13507820" y="5241263"/>
                      <a:pt x="13507820" y="6324502"/>
                    </a:cubicBezTo>
                    <a:cubicBezTo>
                      <a:pt x="13507820" y="6538661"/>
                      <a:pt x="13516966" y="6837839"/>
                      <a:pt x="13516966" y="6837839"/>
                    </a:cubicBezTo>
                    <a:cubicBezTo>
                      <a:pt x="13516966" y="6966508"/>
                      <a:pt x="13512798" y="7087086"/>
                      <a:pt x="13259960" y="7078952"/>
                    </a:cubicBezTo>
                    <a:cubicBezTo>
                      <a:pt x="13259960" y="7078952"/>
                      <a:pt x="12883487" y="7058653"/>
                      <a:pt x="11529129" y="7066252"/>
                    </a:cubicBezTo>
                    <a:cubicBezTo>
                      <a:pt x="3036797" y="7074386"/>
                      <a:pt x="304023" y="7087086"/>
                      <a:pt x="304023" y="7087086"/>
                    </a:cubicBezTo>
                    <a:cubicBezTo>
                      <a:pt x="132548" y="7087086"/>
                      <a:pt x="4213" y="6986016"/>
                      <a:pt x="8532" y="6783470"/>
                    </a:cubicBezTo>
                    <a:cubicBezTo>
                      <a:pt x="8532" y="6783470"/>
                      <a:pt x="9630" y="6284928"/>
                      <a:pt x="4815" y="1666310"/>
                    </a:cubicBezTo>
                    <a:cubicBezTo>
                      <a:pt x="0" y="663668"/>
                      <a:pt x="25592" y="330596"/>
                      <a:pt x="25592" y="330596"/>
                    </a:cubicBezTo>
                    <a:cubicBezTo>
                      <a:pt x="27224" y="150571"/>
                      <a:pt x="143504" y="16918"/>
                      <a:pt x="278431" y="16918"/>
                    </a:cubicBezTo>
                    <a:close/>
                  </a:path>
                </a:pathLst>
              </a:custGeom>
              <a:solidFill>
                <a:srgbClr val="FFF9ED"/>
              </a:solidFill>
            </p:spPr>
          </p:sp>
        </p:grpSp>
      </p:grpSp>
      <p:sp>
        <p:nvSpPr>
          <p:cNvPr id="9" name="TextBox 9"/>
          <p:cNvSpPr txBox="1"/>
          <p:nvPr/>
        </p:nvSpPr>
        <p:spPr>
          <a:xfrm>
            <a:off x="2921178" y="304800"/>
            <a:ext cx="2891790"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Homework</a:t>
            </a:r>
          </a:p>
        </p:txBody>
      </p:sp>
      <p:sp>
        <p:nvSpPr>
          <p:cNvPr id="10" name="TextBox 10"/>
          <p:cNvSpPr txBox="1"/>
          <p:nvPr/>
        </p:nvSpPr>
        <p:spPr>
          <a:xfrm>
            <a:off x="2300663" y="1714500"/>
            <a:ext cx="13686674" cy="6915150"/>
          </a:xfrm>
          <a:prstGeom prst="rect">
            <a:avLst/>
          </a:prstGeom>
        </p:spPr>
        <p:txBody>
          <a:bodyPr lIns="0" tIns="0" rIns="0" bIns="0" rtlCol="0" anchor="t">
            <a:spAutoFit/>
          </a:bodyPr>
          <a:lstStyle/>
          <a:p>
            <a:pPr algn="l">
              <a:lnSpc>
                <a:spcPts val="4999"/>
              </a:lnSpc>
              <a:spcBef>
                <a:spcPct val="0"/>
              </a:spcBef>
            </a:pPr>
            <a:r>
              <a:rPr lang="en-US" sz="4166">
                <a:solidFill>
                  <a:srgbClr val="000000"/>
                </a:solidFill>
                <a:latin typeface="Comic Sans"/>
                <a:ea typeface="Comic Sans"/>
                <a:cs typeface="Comic Sans"/>
                <a:sym typeface="Comic Sans"/>
              </a:rPr>
              <a:t>Weekly Expectations</a:t>
            </a:r>
          </a:p>
          <a:p>
            <a:pPr algn="l">
              <a:lnSpc>
                <a:spcPts val="4999"/>
              </a:lnSpc>
              <a:spcBef>
                <a:spcPct val="0"/>
              </a:spcBef>
            </a:pPr>
            <a:r>
              <a:rPr lang="en-US" sz="4166">
                <a:solidFill>
                  <a:srgbClr val="000000"/>
                </a:solidFill>
                <a:latin typeface="Comic Sans"/>
                <a:ea typeface="Comic Sans"/>
                <a:cs typeface="Comic Sans"/>
                <a:sym typeface="Comic Sans"/>
              </a:rPr>
              <a:t>-Reading (at least 4 times a week) </a:t>
            </a:r>
          </a:p>
          <a:p>
            <a:pPr algn="l">
              <a:lnSpc>
                <a:spcPts val="4999"/>
              </a:lnSpc>
              <a:spcBef>
                <a:spcPct val="0"/>
              </a:spcBef>
            </a:pPr>
            <a:r>
              <a:rPr lang="en-US" sz="4166">
                <a:solidFill>
                  <a:srgbClr val="000000"/>
                </a:solidFill>
                <a:latin typeface="Comic Sans"/>
                <a:ea typeface="Comic Sans"/>
                <a:cs typeface="Comic Sans"/>
                <a:sym typeface="Comic Sans"/>
              </a:rPr>
              <a:t>-Times tables (TTRS) </a:t>
            </a:r>
          </a:p>
          <a:p>
            <a:pPr algn="l">
              <a:lnSpc>
                <a:spcPts val="4999"/>
              </a:lnSpc>
              <a:spcBef>
                <a:spcPct val="0"/>
              </a:spcBef>
            </a:pPr>
            <a:r>
              <a:rPr lang="en-US" sz="4166">
                <a:solidFill>
                  <a:srgbClr val="000000"/>
                </a:solidFill>
                <a:latin typeface="Comic Sans"/>
                <a:ea typeface="Comic Sans"/>
                <a:cs typeface="Comic Sans"/>
                <a:sym typeface="Comic Sans"/>
              </a:rPr>
              <a:t>-</a:t>
            </a:r>
          </a:p>
          <a:p>
            <a:pPr algn="l">
              <a:lnSpc>
                <a:spcPts val="4999"/>
              </a:lnSpc>
              <a:spcBef>
                <a:spcPct val="0"/>
              </a:spcBef>
            </a:pPr>
            <a:r>
              <a:rPr lang="en-US" sz="4166">
                <a:solidFill>
                  <a:srgbClr val="000000"/>
                </a:solidFill>
                <a:latin typeface="Comic Sans"/>
                <a:ea typeface="Comic Sans"/>
                <a:cs typeface="Comic Sans"/>
                <a:sym typeface="Comic Sans"/>
              </a:rPr>
              <a:t>2 set pieces of homework, which may include: </a:t>
            </a:r>
          </a:p>
          <a:p>
            <a:pPr algn="l">
              <a:lnSpc>
                <a:spcPts val="4999"/>
              </a:lnSpc>
              <a:spcBef>
                <a:spcPct val="0"/>
              </a:spcBef>
            </a:pPr>
            <a:r>
              <a:rPr lang="en-US" sz="4166">
                <a:solidFill>
                  <a:srgbClr val="000000"/>
                </a:solidFill>
                <a:latin typeface="Comic Sans"/>
                <a:ea typeface="Comic Sans"/>
                <a:cs typeface="Comic Sans"/>
                <a:sym typeface="Comic Sans"/>
              </a:rPr>
              <a:t>-English activities </a:t>
            </a:r>
          </a:p>
          <a:p>
            <a:pPr algn="l">
              <a:lnSpc>
                <a:spcPts val="4999"/>
              </a:lnSpc>
              <a:spcBef>
                <a:spcPct val="0"/>
              </a:spcBef>
            </a:pPr>
            <a:r>
              <a:rPr lang="en-US" sz="4166">
                <a:solidFill>
                  <a:srgbClr val="000000"/>
                </a:solidFill>
                <a:latin typeface="Comic Sans"/>
                <a:ea typeface="Comic Sans"/>
                <a:cs typeface="Comic Sans"/>
                <a:sym typeface="Comic Sans"/>
              </a:rPr>
              <a:t>-Maths activities </a:t>
            </a:r>
          </a:p>
          <a:p>
            <a:pPr algn="l">
              <a:lnSpc>
                <a:spcPts val="4999"/>
              </a:lnSpc>
              <a:spcBef>
                <a:spcPct val="0"/>
              </a:spcBef>
            </a:pPr>
            <a:r>
              <a:rPr lang="en-US" sz="4166">
                <a:solidFill>
                  <a:srgbClr val="000000"/>
                </a:solidFill>
                <a:latin typeface="Comic Sans"/>
                <a:ea typeface="Comic Sans"/>
                <a:cs typeface="Comic Sans"/>
                <a:sym typeface="Comic Sans"/>
              </a:rPr>
              <a:t>-Topic activities- research and creative activities (you may be given up to 2 weeks to complete these). </a:t>
            </a:r>
          </a:p>
          <a:p>
            <a:pPr algn="l">
              <a:lnSpc>
                <a:spcPts val="4999"/>
              </a:lnSpc>
              <a:spcBef>
                <a:spcPct val="0"/>
              </a:spcBef>
            </a:pPr>
            <a:r>
              <a:rPr lang="en-US" sz="4166">
                <a:solidFill>
                  <a:srgbClr val="000000"/>
                </a:solidFill>
                <a:latin typeface="Comic Sans"/>
                <a:ea typeface="Comic Sans"/>
                <a:cs typeface="Comic Sans"/>
                <a:sym typeface="Comic Sans"/>
              </a:rPr>
              <a:t>Homework will be given out on a Friday and will be due in the following Wednesday.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DF5B6"/>
        </a:solidFill>
        <a:effectLst/>
      </p:bgPr>
    </p:bg>
    <p:spTree>
      <p:nvGrpSpPr>
        <p:cNvPr id="1" name=""/>
        <p:cNvGrpSpPr/>
        <p:nvPr/>
      </p:nvGrpSpPr>
      <p:grpSpPr>
        <a:xfrm>
          <a:off x="0" y="0"/>
          <a:ext cx="0" cy="0"/>
          <a:chOff x="0" y="0"/>
          <a:chExt cx="0" cy="0"/>
        </a:xfrm>
      </p:grpSpPr>
      <p:sp>
        <p:nvSpPr>
          <p:cNvPr id="2" name="Freeform 2"/>
          <p:cNvSpPr/>
          <p:nvPr/>
        </p:nvSpPr>
        <p:spPr>
          <a:xfrm>
            <a:off x="7850855" y="862685"/>
            <a:ext cx="8445926" cy="8062020"/>
          </a:xfrm>
          <a:custGeom>
            <a:avLst/>
            <a:gdLst/>
            <a:ahLst/>
            <a:cxnLst/>
            <a:rect l="l" t="t" r="r" b="b"/>
            <a:pathLst>
              <a:path w="8445926" h="8062020">
                <a:moveTo>
                  <a:pt x="0" y="0"/>
                </a:moveTo>
                <a:lnTo>
                  <a:pt x="8445926" y="0"/>
                </a:lnTo>
                <a:lnTo>
                  <a:pt x="8445926" y="8062020"/>
                </a:lnTo>
                <a:lnTo>
                  <a:pt x="0" y="80620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a:off x="571667" y="862685"/>
            <a:ext cx="8445926" cy="8062020"/>
          </a:xfrm>
          <a:custGeom>
            <a:avLst/>
            <a:gdLst/>
            <a:ahLst/>
            <a:cxnLst/>
            <a:rect l="l" t="t" r="r" b="b"/>
            <a:pathLst>
              <a:path w="8445926" h="8062020">
                <a:moveTo>
                  <a:pt x="0" y="0"/>
                </a:moveTo>
                <a:lnTo>
                  <a:pt x="8445926" y="0"/>
                </a:lnTo>
                <a:lnTo>
                  <a:pt x="8445926" y="8062020"/>
                </a:lnTo>
                <a:lnTo>
                  <a:pt x="0" y="806202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a:off x="14287278" y="7500964"/>
            <a:ext cx="2734793" cy="2373952"/>
          </a:xfrm>
          <a:custGeom>
            <a:avLst/>
            <a:gdLst/>
            <a:ahLst/>
            <a:cxnLst/>
            <a:rect l="l" t="t" r="r" b="b"/>
            <a:pathLst>
              <a:path w="2734793" h="2373952">
                <a:moveTo>
                  <a:pt x="0" y="0"/>
                </a:moveTo>
                <a:lnTo>
                  <a:pt x="2734793" y="0"/>
                </a:lnTo>
                <a:lnTo>
                  <a:pt x="2734793" y="2373952"/>
                </a:lnTo>
                <a:lnTo>
                  <a:pt x="0" y="237395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5" name="TextBox 5"/>
          <p:cNvSpPr txBox="1"/>
          <p:nvPr/>
        </p:nvSpPr>
        <p:spPr>
          <a:xfrm>
            <a:off x="1254604" y="138785"/>
            <a:ext cx="5037773" cy="723900"/>
          </a:xfrm>
          <a:prstGeom prst="rect">
            <a:avLst/>
          </a:prstGeom>
        </p:spPr>
        <p:txBody>
          <a:bodyPr lIns="0" tIns="0" rIns="0" bIns="0" rtlCol="0" anchor="t">
            <a:spAutoFit/>
          </a:bodyPr>
          <a:lstStyle/>
          <a:p>
            <a:pPr algn="ctr">
              <a:lnSpc>
                <a:spcPts val="5635"/>
              </a:lnSpc>
              <a:spcBef>
                <a:spcPct val="0"/>
              </a:spcBef>
            </a:pPr>
            <a:r>
              <a:rPr lang="en-US" sz="4695">
                <a:solidFill>
                  <a:srgbClr val="000000"/>
                </a:solidFill>
                <a:latin typeface="Comic Sans"/>
                <a:ea typeface="Comic Sans"/>
                <a:cs typeface="Comic Sans"/>
                <a:sym typeface="Comic Sans"/>
              </a:rPr>
              <a:t>How can you help?</a:t>
            </a:r>
          </a:p>
        </p:txBody>
      </p:sp>
      <p:sp>
        <p:nvSpPr>
          <p:cNvPr id="6" name="TextBox 6"/>
          <p:cNvSpPr txBox="1"/>
          <p:nvPr/>
        </p:nvSpPr>
        <p:spPr>
          <a:xfrm>
            <a:off x="1884689" y="1562100"/>
            <a:ext cx="13105329" cy="4295775"/>
          </a:xfrm>
          <a:prstGeom prst="rect">
            <a:avLst/>
          </a:prstGeom>
        </p:spPr>
        <p:txBody>
          <a:bodyPr lIns="0" tIns="0" rIns="0" bIns="0" rtlCol="0" anchor="t">
            <a:spAutoFit/>
          </a:bodyPr>
          <a:lstStyle/>
          <a:p>
            <a:pPr algn="l">
              <a:lnSpc>
                <a:spcPts val="5635"/>
              </a:lnSpc>
              <a:spcBef>
                <a:spcPct val="0"/>
              </a:spcBef>
            </a:pPr>
            <a:r>
              <a:rPr lang="en-US" sz="4695">
                <a:solidFill>
                  <a:srgbClr val="000000"/>
                </a:solidFill>
                <a:latin typeface="Comic Sans"/>
                <a:ea typeface="Comic Sans"/>
                <a:cs typeface="Comic Sans"/>
                <a:sym typeface="Comic Sans"/>
              </a:rPr>
              <a:t>- Handwriting practise</a:t>
            </a:r>
          </a:p>
          <a:p>
            <a:pPr algn="l">
              <a:lnSpc>
                <a:spcPts val="5635"/>
              </a:lnSpc>
              <a:spcBef>
                <a:spcPct val="0"/>
              </a:spcBef>
            </a:pPr>
            <a:r>
              <a:rPr lang="en-US" sz="4695">
                <a:solidFill>
                  <a:srgbClr val="000000"/>
                </a:solidFill>
                <a:latin typeface="Comic Sans"/>
                <a:ea typeface="Comic Sans"/>
                <a:cs typeface="Comic Sans"/>
                <a:sym typeface="Comic Sans"/>
              </a:rPr>
              <a:t>- Encouraging good presentation e.g. Homework</a:t>
            </a:r>
          </a:p>
          <a:p>
            <a:pPr algn="l">
              <a:lnSpc>
                <a:spcPts val="5635"/>
              </a:lnSpc>
              <a:spcBef>
                <a:spcPct val="0"/>
              </a:spcBef>
            </a:pPr>
            <a:r>
              <a:rPr lang="en-US" sz="4695">
                <a:solidFill>
                  <a:srgbClr val="000000"/>
                </a:solidFill>
                <a:latin typeface="Comic Sans"/>
                <a:ea typeface="Comic Sans"/>
                <a:cs typeface="Comic Sans"/>
                <a:sym typeface="Comic Sans"/>
              </a:rPr>
              <a:t>- Reading at home</a:t>
            </a:r>
          </a:p>
          <a:p>
            <a:pPr algn="l">
              <a:lnSpc>
                <a:spcPts val="5635"/>
              </a:lnSpc>
              <a:spcBef>
                <a:spcPct val="0"/>
              </a:spcBef>
            </a:pPr>
            <a:r>
              <a:rPr lang="en-US" sz="4695">
                <a:solidFill>
                  <a:srgbClr val="000000"/>
                </a:solidFill>
                <a:latin typeface="Comic Sans"/>
                <a:ea typeface="Comic Sans"/>
                <a:cs typeface="Comic Sans"/>
                <a:sym typeface="Comic Sans"/>
              </a:rPr>
              <a:t>- Times table practise</a:t>
            </a:r>
          </a:p>
          <a:p>
            <a:pPr algn="l">
              <a:lnSpc>
                <a:spcPts val="5635"/>
              </a:lnSpc>
              <a:spcBef>
                <a:spcPct val="0"/>
              </a:spcBef>
            </a:pPr>
            <a:r>
              <a:rPr lang="en-US" sz="4695">
                <a:solidFill>
                  <a:srgbClr val="000000"/>
                </a:solidFill>
                <a:latin typeface="Comic Sans"/>
                <a:ea typeface="Comic Sans"/>
                <a:cs typeface="Comic Sans"/>
                <a:sym typeface="Comic Sans"/>
              </a:rPr>
              <a:t>- Spelling practise</a:t>
            </a:r>
          </a:p>
          <a:p>
            <a:pPr algn="l">
              <a:lnSpc>
                <a:spcPts val="5635"/>
              </a:lnSpc>
              <a:spcBef>
                <a:spcPct val="0"/>
              </a:spcBef>
            </a:pPr>
            <a:r>
              <a:rPr lang="en-US" sz="4695">
                <a:solidFill>
                  <a:srgbClr val="000000"/>
                </a:solidFill>
                <a:latin typeface="Comic Sans"/>
                <a:ea typeface="Comic Sans"/>
                <a:cs typeface="Comic Sans"/>
                <a:sym typeface="Comic Sans"/>
              </a:rPr>
              <a:t>-Communication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D7E5"/>
        </a:solidFill>
        <a:effectLst/>
      </p:bgPr>
    </p:bg>
    <p:spTree>
      <p:nvGrpSpPr>
        <p:cNvPr id="1" name=""/>
        <p:cNvGrpSpPr/>
        <p:nvPr/>
      </p:nvGrpSpPr>
      <p:grpSpPr>
        <a:xfrm>
          <a:off x="0" y="0"/>
          <a:ext cx="0" cy="0"/>
          <a:chOff x="0" y="0"/>
          <a:chExt cx="0" cy="0"/>
        </a:xfrm>
      </p:grpSpPr>
      <p:sp>
        <p:nvSpPr>
          <p:cNvPr id="2" name="Freeform 2"/>
          <p:cNvSpPr/>
          <p:nvPr/>
        </p:nvSpPr>
        <p:spPr>
          <a:xfrm rot="-1382617">
            <a:off x="1615147" y="3222468"/>
            <a:ext cx="4398805" cy="6766665"/>
          </a:xfrm>
          <a:custGeom>
            <a:avLst/>
            <a:gdLst/>
            <a:ahLst/>
            <a:cxnLst/>
            <a:rect l="l" t="t" r="r" b="b"/>
            <a:pathLst>
              <a:path w="4398805" h="6766665">
                <a:moveTo>
                  <a:pt x="0" y="0"/>
                </a:moveTo>
                <a:lnTo>
                  <a:pt x="4398805" y="0"/>
                </a:lnTo>
                <a:lnTo>
                  <a:pt x="4398805" y="6766664"/>
                </a:lnTo>
                <a:lnTo>
                  <a:pt x="0" y="6766664"/>
                </a:lnTo>
                <a:lnTo>
                  <a:pt x="0" y="0"/>
                </a:lnTo>
                <a:close/>
              </a:path>
            </a:pathLst>
          </a:custGeom>
          <a:blipFill>
            <a:blip r:embed="rId2">
              <a:extLst>
                <a:ext uri="{96DAC541-7B7A-43D3-8B79-37D633B846F1}">
                  <asvg:svgBlip xmlns:asvg="http://schemas.microsoft.com/office/drawing/2016/SVG/main" r:embed="rId3"/>
                </a:ext>
              </a:extLst>
            </a:blip>
            <a:stretch>
              <a:fillRect r="-1522" b="-44614"/>
            </a:stretch>
          </a:blipFill>
        </p:spPr>
      </p:sp>
      <p:sp>
        <p:nvSpPr>
          <p:cNvPr id="3" name="Freeform 3"/>
          <p:cNvSpPr/>
          <p:nvPr/>
        </p:nvSpPr>
        <p:spPr>
          <a:xfrm rot="732364">
            <a:off x="12364205" y="933258"/>
            <a:ext cx="4622817" cy="4752429"/>
          </a:xfrm>
          <a:custGeom>
            <a:avLst/>
            <a:gdLst/>
            <a:ahLst/>
            <a:cxnLst/>
            <a:rect l="l" t="t" r="r" b="b"/>
            <a:pathLst>
              <a:path w="4622817" h="4752429">
                <a:moveTo>
                  <a:pt x="0" y="0"/>
                </a:moveTo>
                <a:lnTo>
                  <a:pt x="4622818" y="0"/>
                </a:lnTo>
                <a:lnTo>
                  <a:pt x="4622818" y="4752429"/>
                </a:lnTo>
                <a:lnTo>
                  <a:pt x="0" y="475242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5400000">
            <a:off x="4640231" y="-524471"/>
            <a:ext cx="8725546" cy="10524233"/>
          </a:xfrm>
          <a:custGeom>
            <a:avLst/>
            <a:gdLst/>
            <a:ahLst/>
            <a:cxnLst/>
            <a:rect l="l" t="t" r="r" b="b"/>
            <a:pathLst>
              <a:path w="8725546" h="10524233">
                <a:moveTo>
                  <a:pt x="0" y="0"/>
                </a:moveTo>
                <a:lnTo>
                  <a:pt x="8725546" y="0"/>
                </a:lnTo>
                <a:lnTo>
                  <a:pt x="8725546" y="10524233"/>
                </a:lnTo>
                <a:lnTo>
                  <a:pt x="0" y="1052423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5" name="Group 5"/>
          <p:cNvGrpSpPr/>
          <p:nvPr/>
        </p:nvGrpSpPr>
        <p:grpSpPr>
          <a:xfrm>
            <a:off x="4672849" y="2815750"/>
            <a:ext cx="9070541" cy="5009621"/>
            <a:chOff x="0" y="0"/>
            <a:chExt cx="3403061" cy="1879496"/>
          </a:xfrm>
        </p:grpSpPr>
        <p:sp>
          <p:nvSpPr>
            <p:cNvPr id="6" name="Freeform 6"/>
            <p:cNvSpPr/>
            <p:nvPr/>
          </p:nvSpPr>
          <p:spPr>
            <a:xfrm>
              <a:off x="-4213" y="0"/>
              <a:ext cx="3407274" cy="1879496"/>
            </a:xfrm>
            <a:custGeom>
              <a:avLst/>
              <a:gdLst/>
              <a:ahLst/>
              <a:cxnLst/>
              <a:rect l="l" t="t" r="r" b="b"/>
              <a:pathLst>
                <a:path w="3407274" h="1879496">
                  <a:moveTo>
                    <a:pt x="278431" y="16918"/>
                  </a:moveTo>
                  <a:cubicBezTo>
                    <a:pt x="278431" y="16918"/>
                    <a:pt x="604014" y="12258"/>
                    <a:pt x="930761" y="12454"/>
                  </a:cubicBezTo>
                  <a:cubicBezTo>
                    <a:pt x="2337917" y="12671"/>
                    <a:pt x="3133206" y="0"/>
                    <a:pt x="3133206" y="0"/>
                  </a:cubicBezTo>
                  <a:cubicBezTo>
                    <a:pt x="3200669" y="0"/>
                    <a:pt x="3276606" y="0"/>
                    <a:pt x="3355379" y="85073"/>
                  </a:cubicBezTo>
                  <a:cubicBezTo>
                    <a:pt x="3398357" y="131488"/>
                    <a:pt x="3399426" y="240224"/>
                    <a:pt x="3399831" y="320281"/>
                  </a:cubicBezTo>
                  <a:cubicBezTo>
                    <a:pt x="3399831" y="320281"/>
                    <a:pt x="3398126" y="932605"/>
                    <a:pt x="3398126" y="1116912"/>
                  </a:cubicBezTo>
                  <a:cubicBezTo>
                    <a:pt x="3398126" y="1331071"/>
                    <a:pt x="3407274" y="1630250"/>
                    <a:pt x="3407274" y="1630250"/>
                  </a:cubicBezTo>
                  <a:cubicBezTo>
                    <a:pt x="3407274" y="1758918"/>
                    <a:pt x="3403105" y="1879496"/>
                    <a:pt x="3150267" y="1871362"/>
                  </a:cubicBezTo>
                  <a:cubicBezTo>
                    <a:pt x="3150267" y="1871362"/>
                    <a:pt x="2773794" y="1851063"/>
                    <a:pt x="2388312" y="1858662"/>
                  </a:cubicBezTo>
                  <a:cubicBezTo>
                    <a:pt x="1200217" y="1866796"/>
                    <a:pt x="304023" y="1879496"/>
                    <a:pt x="304023" y="1879496"/>
                  </a:cubicBezTo>
                  <a:cubicBezTo>
                    <a:pt x="132548" y="1879496"/>
                    <a:pt x="4213" y="1778427"/>
                    <a:pt x="8532" y="1575880"/>
                  </a:cubicBezTo>
                  <a:cubicBezTo>
                    <a:pt x="8532" y="1575880"/>
                    <a:pt x="9630" y="1077339"/>
                    <a:pt x="4815" y="932605"/>
                  </a:cubicBezTo>
                  <a:cubicBezTo>
                    <a:pt x="0" y="663668"/>
                    <a:pt x="25592" y="330596"/>
                    <a:pt x="25592" y="330596"/>
                  </a:cubicBezTo>
                  <a:cubicBezTo>
                    <a:pt x="27224" y="150571"/>
                    <a:pt x="143504" y="16918"/>
                    <a:pt x="278431" y="16918"/>
                  </a:cubicBezTo>
                  <a:close/>
                </a:path>
              </a:pathLst>
            </a:custGeom>
            <a:solidFill>
              <a:srgbClr val="FFF9ED"/>
            </a:solidFill>
          </p:spPr>
        </p:sp>
      </p:grpSp>
      <p:sp>
        <p:nvSpPr>
          <p:cNvPr id="7" name="Freeform 7"/>
          <p:cNvSpPr/>
          <p:nvPr/>
        </p:nvSpPr>
        <p:spPr>
          <a:xfrm rot="-1180231">
            <a:off x="2190417" y="2244404"/>
            <a:ext cx="831833" cy="831833"/>
          </a:xfrm>
          <a:custGeom>
            <a:avLst/>
            <a:gdLst/>
            <a:ahLst/>
            <a:cxnLst/>
            <a:rect l="l" t="t" r="r" b="b"/>
            <a:pathLst>
              <a:path w="831833" h="831833">
                <a:moveTo>
                  <a:pt x="0" y="0"/>
                </a:moveTo>
                <a:lnTo>
                  <a:pt x="831833" y="0"/>
                </a:lnTo>
                <a:lnTo>
                  <a:pt x="831833" y="831833"/>
                </a:lnTo>
                <a:lnTo>
                  <a:pt x="0" y="831833"/>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Freeform 8"/>
          <p:cNvSpPr/>
          <p:nvPr/>
        </p:nvSpPr>
        <p:spPr>
          <a:xfrm rot="-2682344">
            <a:off x="13674057" y="7909990"/>
            <a:ext cx="2348424" cy="768575"/>
          </a:xfrm>
          <a:custGeom>
            <a:avLst/>
            <a:gdLst/>
            <a:ahLst/>
            <a:cxnLst/>
            <a:rect l="l" t="t" r="r" b="b"/>
            <a:pathLst>
              <a:path w="2348424" h="768575">
                <a:moveTo>
                  <a:pt x="0" y="0"/>
                </a:moveTo>
                <a:lnTo>
                  <a:pt x="2348424" y="0"/>
                </a:lnTo>
                <a:lnTo>
                  <a:pt x="2348424" y="768575"/>
                </a:lnTo>
                <a:lnTo>
                  <a:pt x="0" y="76857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9" name="Freeform 9"/>
          <p:cNvSpPr/>
          <p:nvPr/>
        </p:nvSpPr>
        <p:spPr>
          <a:xfrm>
            <a:off x="16016542" y="4553394"/>
            <a:ext cx="831833" cy="831833"/>
          </a:xfrm>
          <a:custGeom>
            <a:avLst/>
            <a:gdLst/>
            <a:ahLst/>
            <a:cxnLst/>
            <a:rect l="l" t="t" r="r" b="b"/>
            <a:pathLst>
              <a:path w="831833" h="831833">
                <a:moveTo>
                  <a:pt x="0" y="0"/>
                </a:moveTo>
                <a:lnTo>
                  <a:pt x="831833" y="0"/>
                </a:lnTo>
                <a:lnTo>
                  <a:pt x="831833" y="831833"/>
                </a:lnTo>
                <a:lnTo>
                  <a:pt x="0" y="83183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0" name="Freeform 10"/>
          <p:cNvSpPr/>
          <p:nvPr/>
        </p:nvSpPr>
        <p:spPr>
          <a:xfrm rot="-10185448">
            <a:off x="1797196" y="6745508"/>
            <a:ext cx="2793450" cy="2793450"/>
          </a:xfrm>
          <a:custGeom>
            <a:avLst/>
            <a:gdLst/>
            <a:ahLst/>
            <a:cxnLst/>
            <a:rect l="l" t="t" r="r" b="b"/>
            <a:pathLst>
              <a:path w="2793450" h="2793450">
                <a:moveTo>
                  <a:pt x="0" y="0"/>
                </a:moveTo>
                <a:lnTo>
                  <a:pt x="2793450" y="0"/>
                </a:lnTo>
                <a:lnTo>
                  <a:pt x="2793450" y="2793450"/>
                </a:lnTo>
                <a:lnTo>
                  <a:pt x="0" y="279345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sp>
      <p:sp>
        <p:nvSpPr>
          <p:cNvPr id="11" name="TextBox 11"/>
          <p:cNvSpPr txBox="1"/>
          <p:nvPr/>
        </p:nvSpPr>
        <p:spPr>
          <a:xfrm>
            <a:off x="5217659" y="4426891"/>
            <a:ext cx="7866620" cy="2438400"/>
          </a:xfrm>
          <a:prstGeom prst="rect">
            <a:avLst/>
          </a:prstGeom>
        </p:spPr>
        <p:txBody>
          <a:bodyPr lIns="0" tIns="0" rIns="0" bIns="0" rtlCol="0" anchor="t">
            <a:spAutoFit/>
          </a:bodyPr>
          <a:lstStyle/>
          <a:p>
            <a:pPr algn="ctr">
              <a:lnSpc>
                <a:spcPts val="9600"/>
              </a:lnSpc>
            </a:pPr>
            <a:r>
              <a:rPr lang="en-US" sz="8000" spc="-200">
                <a:solidFill>
                  <a:srgbClr val="272626"/>
                </a:solidFill>
                <a:latin typeface="Comic Sans"/>
                <a:ea typeface="Comic Sans"/>
                <a:cs typeface="Comic Sans"/>
                <a:sym typeface="Comic Sans"/>
              </a:rPr>
              <a:t>Thank You</a:t>
            </a:r>
          </a:p>
          <a:p>
            <a:pPr marL="0" lvl="0" indent="0" algn="ctr">
              <a:lnSpc>
                <a:spcPts val="9600"/>
              </a:lnSpc>
              <a:spcBef>
                <a:spcPct val="0"/>
              </a:spcBef>
            </a:pPr>
            <a:r>
              <a:rPr lang="en-US" sz="8000" spc="-200">
                <a:solidFill>
                  <a:srgbClr val="272626"/>
                </a:solidFill>
                <a:latin typeface="Comic Sans"/>
                <a:ea typeface="Comic Sans"/>
                <a:cs typeface="Comic Sans"/>
                <a:sym typeface="Comic Sans"/>
              </a:rPr>
              <a:t>Any Question?</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1847</Words>
  <Application>Microsoft Office PowerPoint</Application>
  <PresentationFormat>Custom</PresentationFormat>
  <Paragraphs>178</Paragraphs>
  <Slides>28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Calibri</vt:lpstr>
      <vt:lpstr>Arial</vt:lpstr>
      <vt:lpstr>Comic Sans Bold</vt:lpstr>
      <vt:lpstr>Comic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dc:title>
  <dc:creator>Cerys Wood</dc:creator>
  <cp:lastModifiedBy>Cerys Wood</cp:lastModifiedBy>
  <cp:revision>2</cp:revision>
  <dcterms:created xsi:type="dcterms:W3CDTF">2006-08-16T00:00:00Z</dcterms:created>
  <dcterms:modified xsi:type="dcterms:W3CDTF">2025-09-09T19:24:19Z</dcterms:modified>
  <dc:identifier>DAGygijl188</dc:identifier>
</cp:coreProperties>
</file>