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Based on the Goldenhill Primary Academy SEND Information Report 2025–26. Updated for 2026–27.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Our Vision section. Values, motto and behaviour expectations reflect Goldenhill's current whole-school culture.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Meet our team and further information sections. Names updated for 2026–27.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How can I talk to someone about my child if I need to?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SENCO, Teachers and SEND Governor sections.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What kinds of Special Educational Needs are provided for at Goldenhill?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How does Goldenhill know if children need extra help?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Support, assessment and decision-making sections. This slide organises the report's process as assess, plan, do and review.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How will Goldenhill staff support my child?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How will teaching approaches and the curriculum be matched to my child's needs?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How will both you and I know how well my child is doing? and family involvement sections.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Overall wellbeing section, updated with Goldenhill's current Shine Space provision.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Activities outside the classroom including Academy visits.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Accessibility and wellbeing sections.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Staff training opportunities and specialist services sections.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Resource allocation and decisions about support sections.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Transition to and from the Academy.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Evaluating SEND provision and complaints sections.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Further information and Local Offer sections. Contact names updated for 2026–27.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localoffer.stoke.gov.uk/" TargetMode="External"/><Relationship Id="rId5" Type="http://schemas.openxmlformats.org/officeDocument/2006/relationships/hyperlink" Target="mailto:office@goldenhillprimary.org.uk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4C4F8C9-E77A-4F61-AFCF-0AC8E0B511A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7762875" cy="6858000"/>
          </a:xfrm>
          <a:prstGeom prst="rect">
            <a:avLst/>
          </a:prstGeom>
          <a:solidFill>
            <a:srgbClr val="6B1119">
              <a:alpha val="94000"/>
            </a:srgbClr>
          </a:solidFill>
          <a:ln w="0">
            <a:noFill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B4E4E94-193E-4A0A-886B-7296E46B99E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90500" cy="6858000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42950" y="566157"/>
            <a:ext cx="990600" cy="906037"/>
          </a:xfrm>
          <a:prstGeom prst="rect">
            <a:avLst/>
          </a:prstGeom>
        </p:spPr>
      </p:pic>
      <p:sp>
        <p:nvSpPr>
          <p:cNvPr id="5" name="cover-title">
            <a:extLst>
              <a:ext uri="{FF2B5EF4-FFF2-40B4-BE49-F238E27FC236}">
                <a16:creationId xmlns:a16="http://schemas.microsoft.com/office/drawing/2014/main" id="{50B5B9C4-D4C4-420E-87B0-FA0B58AF72C0}"/>
              </a:ext>
            </a:extLst>
          </p:cNvPr>
          <p:cNvSpPr>
            <a:spLocks noGrp="1"/>
          </p:cNvSpPr>
          <p:nvPr/>
        </p:nvSpPr>
        <p:spPr>
          <a:xfrm>
            <a:off x="742950" y="1857375"/>
            <a:ext cx="6286500" cy="1428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0000"/>
              </a:lnSpc>
              <a:buNone/>
              <a:defRPr sz="495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4950" b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SEND Information Report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8A31D3-371C-4592-81C3-0854AE9DDEC3}"/>
              </a:ext>
            </a:extLst>
          </p:cNvPr>
          <p:cNvSpPr>
            <a:spLocks noGrp="1"/>
          </p:cNvSpPr>
          <p:nvPr/>
        </p:nvSpPr>
        <p:spPr>
          <a:xfrm>
            <a:off x="762000" y="3429000"/>
            <a:ext cx="619125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>
                <a:solidFill>
                  <a:srgbClr val="FFE2B6"/>
                </a:solidFill>
                <a:latin typeface="Nimbus Sans"/>
                <a:ea typeface="Nimbus Sans"/>
                <a:cs typeface="Nimbus Sans"/>
              </a:defRPr>
            </a:pPr>
            <a:r>
              <a:rPr sz="2025">
                <a:solidFill>
                  <a:srgbClr val="FFE2B6"/>
                </a:solidFill>
                <a:latin typeface="Nimbus Sans"/>
                <a:ea typeface="Nimbus Sans"/>
                <a:cs typeface="Nimbus Sans"/>
              </a:rPr>
              <a:t>Special Educational Needs and Disabilities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FD2B36-D91E-457D-B0E2-D2CBD91B6000}"/>
              </a:ext>
            </a:extLst>
          </p:cNvPr>
          <p:cNvSpPr>
            <a:spLocks noGrp="1"/>
          </p:cNvSpPr>
          <p:nvPr/>
        </p:nvSpPr>
        <p:spPr>
          <a:xfrm>
            <a:off x="762000" y="4095750"/>
            <a:ext cx="24765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2026–27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F0A720-ED34-418A-80B1-CD197CE40E5E}"/>
              </a:ext>
            </a:extLst>
          </p:cNvPr>
          <p:cNvSpPr>
            <a:spLocks noGrp="1"/>
          </p:cNvSpPr>
          <p:nvPr/>
        </p:nvSpPr>
        <p:spPr>
          <a:xfrm>
            <a:off x="762000" y="5381625"/>
            <a:ext cx="49530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100" b="1" i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 i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7D39B01-7C84-44ED-BD0F-D287DB5C20F4}"/>
              </a:ext>
            </a:extLst>
          </p:cNvPr>
          <p:cNvSpPr>
            <a:spLocks noGrp="1"/>
          </p:cNvSpPr>
          <p:nvPr/>
        </p:nvSpPr>
        <p:spPr>
          <a:xfrm>
            <a:off x="762000" y="5924550"/>
            <a:ext cx="476250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425">
                <a:solidFill>
                  <a:srgbClr val="FFE2B6"/>
                </a:solidFill>
                <a:latin typeface="Nimbus Sans"/>
                <a:ea typeface="Nimbus Sans"/>
                <a:cs typeface="Nimbus Sans"/>
              </a:defRPr>
            </a:pPr>
            <a:r>
              <a:rPr sz="1425">
                <a:solidFill>
                  <a:srgbClr val="FFE2B6"/>
                </a:solidFill>
                <a:latin typeface="Nimbus Sans"/>
                <a:ea typeface="Nimbus Sans"/>
                <a:cs typeface="Nimbus Sans"/>
              </a:rPr>
              <a:t>Goldenhill Primary Academy</a:t>
            </a:r>
          </a:p>
        </p:txBody>
      </p:sp>
    </p:spTree>
    <p:extLst>
      <p:ext uri="{BB962C8B-B14F-4D97-AF65-F5344CB8AC3E}">
        <p14:creationId xmlns:p14="http://schemas.microsoft.com/office/powerpoint/2010/main" val="1483832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363606-06D1-4416-A2AD-899CB6C9FA1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8667750" cy="6858000"/>
          </a:xfrm>
          <a:prstGeom prst="rect">
            <a:avLst/>
          </a:prstGeom>
          <a:solidFill>
            <a:srgbClr val="FFFFFF">
              <a:alpha val="94000"/>
            </a:srgbClr>
          </a:solidFill>
          <a:ln w="0">
            <a:noFill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D9607F-2DA5-464B-99C9-1C9EA10F470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33350" cy="68580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66750" y="430948"/>
            <a:ext cx="723900" cy="6621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68CFB91-0DDB-4EFE-930E-B132AC9CCC50}"/>
              </a:ext>
            </a:extLst>
          </p:cNvPr>
          <p:cNvSpPr>
            <a:spLocks noGrp="1"/>
          </p:cNvSpPr>
          <p:nvPr/>
        </p:nvSpPr>
        <p:spPr>
          <a:xfrm>
            <a:off x="1619250" y="457200"/>
            <a:ext cx="61912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337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7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Our vision and culture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933E20-C738-4796-8634-FB948A57E4B5}"/>
              </a:ext>
            </a:extLst>
          </p:cNvPr>
          <p:cNvSpPr>
            <a:spLocks noGrp="1"/>
          </p:cNvSpPr>
          <p:nvPr/>
        </p:nvSpPr>
        <p:spPr>
          <a:xfrm>
            <a:off x="685800" y="1428750"/>
            <a:ext cx="7334250" cy="1333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4000"/>
              </a:lnSpc>
              <a:buNone/>
              <a:defRPr sz="21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21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Goldenhill is an inspiring, creative and inclusive Academy. We develop the whole child, help every pupil achieve their potential and prepare them to become confident citizens of the future.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32B445-A809-421E-8C3C-B02CB477BC76}"/>
              </a:ext>
            </a:extLst>
          </p:cNvPr>
          <p:cNvSpPr>
            <a:spLocks noGrp="1"/>
          </p:cNvSpPr>
          <p:nvPr/>
        </p:nvSpPr>
        <p:spPr>
          <a:xfrm>
            <a:off x="685800" y="3095625"/>
            <a:ext cx="23812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Our values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D985BA-C474-4ECD-A1C1-AB4DD64CF24F}"/>
              </a:ext>
            </a:extLst>
          </p:cNvPr>
          <p:cNvSpPr>
            <a:spLocks noGrp="1"/>
          </p:cNvSpPr>
          <p:nvPr/>
        </p:nvSpPr>
        <p:spPr>
          <a:xfrm>
            <a:off x="685800" y="3638550"/>
            <a:ext cx="314325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30000"/>
              </a:lnSpc>
              <a:buNone/>
              <a:def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Kindness</a:t>
            </a:r>
          </a:p>
          <a:p>
            <a:pPr>
              <a:lnSpc>
                <a:spcPct val="130000"/>
              </a:lnSpc>
              <a:buNone/>
              <a:def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Bravery and resilience</a:t>
            </a:r>
          </a:p>
          <a:p>
            <a:pPr>
              <a:lnSpc>
                <a:spcPct val="130000"/>
              </a:lnSpc>
              <a:buNone/>
              <a:def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Honesty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7E41D1-0932-4E2B-AECD-7C87BC5ABB3A}"/>
              </a:ext>
            </a:extLst>
          </p:cNvPr>
          <p:cNvSpPr>
            <a:spLocks noGrp="1"/>
          </p:cNvSpPr>
          <p:nvPr/>
        </p:nvSpPr>
        <p:spPr>
          <a:xfrm>
            <a:off x="3952875" y="3638550"/>
            <a:ext cx="28575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30000"/>
              </a:lnSpc>
              <a:buNone/>
              <a:def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Respect</a:t>
            </a:r>
          </a:p>
          <a:p>
            <a:pPr>
              <a:lnSpc>
                <a:spcPct val="130000"/>
              </a:lnSpc>
              <a:buNone/>
              <a:def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Curiosity</a:t>
            </a:r>
          </a:p>
          <a:p>
            <a:pPr>
              <a:lnSpc>
                <a:spcPct val="130000"/>
              </a:lnSpc>
              <a:buNone/>
              <a:def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Independence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5182B9F-49A7-4F00-933E-4AB23B411D5A}"/>
              </a:ext>
            </a:extLst>
          </p:cNvPr>
          <p:cNvSpPr>
            <a:spLocks noGrp="1"/>
          </p:cNvSpPr>
          <p:nvPr/>
        </p:nvSpPr>
        <p:spPr>
          <a:xfrm>
            <a:off x="685800" y="5191125"/>
            <a:ext cx="6905625" cy="685800"/>
          </a:xfrm>
          <a:prstGeom prst="roundRect">
            <a:avLst>
              <a:gd name="adj" fmla="val 22222"/>
            </a:avLst>
          </a:prstGeom>
          <a:solidFill>
            <a:srgbClr val="FFF1D2"/>
          </a:solidFill>
          <a:ln w="14288">
            <a:solidFill>
              <a:srgbClr val="F4A11C"/>
            </a:solidFill>
            <a:prstDash val="solid"/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D6BC4C-EDEB-4AA1-B91C-53A56E99A1D4}"/>
              </a:ext>
            </a:extLst>
          </p:cNvPr>
          <p:cNvSpPr>
            <a:spLocks noGrp="1"/>
          </p:cNvSpPr>
          <p:nvPr/>
        </p:nvSpPr>
        <p:spPr>
          <a:xfrm>
            <a:off x="990600" y="5372100"/>
            <a:ext cx="62865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21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     Respectful     Safe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5BE295C-28DB-4054-9E58-BCA58554C823}"/>
              </a:ext>
            </a:extLst>
          </p:cNvPr>
          <p:cNvSpPr>
            <a:spLocks noGrp="1"/>
          </p:cNvSpPr>
          <p:nvPr/>
        </p:nvSpPr>
        <p:spPr>
          <a:xfrm>
            <a:off x="685800" y="6191250"/>
            <a:ext cx="457200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 b="1" i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 i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</p:spTree>
    <p:extLst>
      <p:ext uri="{BB962C8B-B14F-4D97-AF65-F5344CB8AC3E}">
        <p14:creationId xmlns:p14="http://schemas.microsoft.com/office/powerpoint/2010/main" val="516353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-title">
            <a:extLst>
              <a:ext uri="{FF2B5EF4-FFF2-40B4-BE49-F238E27FC236}">
                <a16:creationId xmlns:a16="http://schemas.microsoft.com/office/drawing/2014/main" id="{AF5CDA45-0FC4-4B3E-AA1E-27D72CB03F7D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Meet our SEND team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A7235DF-1046-4CC3-9566-246A8C61C3B9}"/>
              </a:ext>
            </a:extLst>
          </p:cNvPr>
          <p:cNvSpPr>
            <a:spLocks noGrp="1"/>
          </p:cNvSpPr>
          <p:nvPr/>
        </p:nvSpPr>
        <p:spPr>
          <a:xfrm>
            <a:off x="609600" y="1428750"/>
            <a:ext cx="8572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77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77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BB912A8-77AC-409F-96B5-553F9336AB2E}"/>
              </a:ext>
            </a:extLst>
          </p:cNvPr>
          <p:cNvSpPr>
            <a:spLocks noGrp="1"/>
          </p:cNvSpPr>
          <p:nvPr/>
        </p:nvSpPr>
        <p:spPr>
          <a:xfrm>
            <a:off x="609600" y="2047875"/>
            <a:ext cx="3143250" cy="590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17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Mr Richard Nicholls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9F39B3-ABA5-4EDD-B6DA-1BE5D2FAFA49}"/>
              </a:ext>
            </a:extLst>
          </p:cNvPr>
          <p:cNvSpPr>
            <a:spLocks noGrp="1"/>
          </p:cNvSpPr>
          <p:nvPr/>
        </p:nvSpPr>
        <p:spPr>
          <a:xfrm>
            <a:off x="609600" y="2724150"/>
            <a:ext cx="314325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SENCO and Assistant Headteacher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321E16-6457-49A7-B68E-CAEC5D4096EA}"/>
              </a:ext>
            </a:extLst>
          </p:cNvPr>
          <p:cNvSpPr>
            <a:spLocks noGrp="1"/>
          </p:cNvSpPr>
          <p:nvPr/>
        </p:nvSpPr>
        <p:spPr>
          <a:xfrm>
            <a:off x="609600" y="3571875"/>
            <a:ext cx="314325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Coordinates SEND provision, advises staff, works with families and liaises with specialist services.</a:t>
            </a:r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1C518092-3BF6-4009-ABF4-5143EEBF33D7}"/>
              </a:ext>
            </a:extLst>
          </p:cNvPr>
          <p:cNvSpPr>
            <a:spLocks noGrp="1"/>
          </p:cNvSpPr>
          <p:nvPr/>
        </p:nvSpPr>
        <p:spPr>
          <a:xfrm>
            <a:off x="4010025" y="1524000"/>
            <a:ext cx="0" cy="385762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19CB11-1848-4D34-93A4-BF9A76917498}"/>
              </a:ext>
            </a:extLst>
          </p:cNvPr>
          <p:cNvSpPr>
            <a:spLocks noGrp="1"/>
          </p:cNvSpPr>
          <p:nvPr/>
        </p:nvSpPr>
        <p:spPr>
          <a:xfrm>
            <a:off x="4286250" y="1428750"/>
            <a:ext cx="8572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77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77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7505C4A-7F58-43D9-B573-095DC294BFAF}"/>
              </a:ext>
            </a:extLst>
          </p:cNvPr>
          <p:cNvSpPr>
            <a:spLocks noGrp="1"/>
          </p:cNvSpPr>
          <p:nvPr/>
        </p:nvSpPr>
        <p:spPr>
          <a:xfrm>
            <a:off x="4286250" y="2047875"/>
            <a:ext cx="3143250" cy="590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17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Mr Andrew Bagley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9A3423-E29E-4A90-8C24-04F03060E496}"/>
              </a:ext>
            </a:extLst>
          </p:cNvPr>
          <p:cNvSpPr>
            <a:spLocks noGrp="1"/>
          </p:cNvSpPr>
          <p:nvPr/>
        </p:nvSpPr>
        <p:spPr>
          <a:xfrm>
            <a:off x="4286250" y="2724150"/>
            <a:ext cx="314325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Headteacher and Designated Safeguarding Lead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1DE7D4-BB6D-4DCB-A4F6-B6F60F1F0DF3}"/>
              </a:ext>
            </a:extLst>
          </p:cNvPr>
          <p:cNvSpPr>
            <a:spLocks noGrp="1"/>
          </p:cNvSpPr>
          <p:nvPr/>
        </p:nvSpPr>
        <p:spPr>
          <a:xfrm>
            <a:off x="4286250" y="3571875"/>
            <a:ext cx="314325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Leads safeguarding and ensures pupils receive safe, inclusive and appropriate support.</a:t>
            </a:r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D6D8FF5B-F55B-46A0-B09A-EB6B9E7FDECE}"/>
              </a:ext>
            </a:extLst>
          </p:cNvPr>
          <p:cNvSpPr>
            <a:spLocks noGrp="1"/>
          </p:cNvSpPr>
          <p:nvPr/>
        </p:nvSpPr>
        <p:spPr>
          <a:xfrm>
            <a:off x="7686675" y="1524000"/>
            <a:ext cx="0" cy="385762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2102613-3E19-41B5-8AE3-CCF935647594}"/>
              </a:ext>
            </a:extLst>
          </p:cNvPr>
          <p:cNvSpPr>
            <a:spLocks noGrp="1"/>
          </p:cNvSpPr>
          <p:nvPr/>
        </p:nvSpPr>
        <p:spPr>
          <a:xfrm>
            <a:off x="7962900" y="1428750"/>
            <a:ext cx="8572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77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77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E934B5-72DA-422F-BF9A-2B6A772496BF}"/>
              </a:ext>
            </a:extLst>
          </p:cNvPr>
          <p:cNvSpPr>
            <a:spLocks noGrp="1"/>
          </p:cNvSpPr>
          <p:nvPr/>
        </p:nvSpPr>
        <p:spPr>
          <a:xfrm>
            <a:off x="7962900" y="2047875"/>
            <a:ext cx="3143250" cy="590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17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Mrs Howden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A9C6AF-7F10-4DBE-BDDB-3C1FAFF2CC17}"/>
              </a:ext>
            </a:extLst>
          </p:cNvPr>
          <p:cNvSpPr>
            <a:spLocks noGrp="1"/>
          </p:cNvSpPr>
          <p:nvPr/>
        </p:nvSpPr>
        <p:spPr>
          <a:xfrm>
            <a:off x="7962900" y="2724150"/>
            <a:ext cx="314325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SEND link governor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A1613C-B5CB-4DD1-A330-740FE7DD5880}"/>
              </a:ext>
            </a:extLst>
          </p:cNvPr>
          <p:cNvSpPr>
            <a:spLocks noGrp="1"/>
          </p:cNvSpPr>
          <p:nvPr/>
        </p:nvSpPr>
        <p:spPr>
          <a:xfrm>
            <a:off x="7962900" y="3571875"/>
            <a:ext cx="314325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Monitors SEND provision, policy and impact, then reports to the Local Governing Board.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1846F8C-8F4F-44EC-BD73-2BF27F6325C1}"/>
              </a:ext>
            </a:extLst>
          </p:cNvPr>
          <p:cNvSpPr>
            <a:spLocks noGrp="1"/>
          </p:cNvSpPr>
          <p:nvPr/>
        </p:nvSpPr>
        <p:spPr>
          <a:xfrm>
            <a:off x="609600" y="5572125"/>
            <a:ext cx="10496550" cy="495300"/>
          </a:xfrm>
          <a:prstGeom prst="roundRect">
            <a:avLst>
              <a:gd name="adj" fmla="val 26923"/>
            </a:avLst>
          </a:prstGeom>
          <a:solidFill>
            <a:srgbClr val="FFF1D2"/>
          </a:solidFill>
          <a:ln w="0">
            <a:noFill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C97D21-7170-413E-ACE8-CFBF86F1EB1B}"/>
              </a:ext>
            </a:extLst>
          </p:cNvPr>
          <p:cNvSpPr>
            <a:spLocks noGrp="1"/>
          </p:cNvSpPr>
          <p:nvPr/>
        </p:nvSpPr>
        <p:spPr>
          <a:xfrm>
            <a:off x="838200" y="5705475"/>
            <a:ext cx="1003935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5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Office: office@goldenhillprimary.org.uk     Telephone: 01782 235790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77CBEA2-4274-4571-80AC-F5ED4E05B0F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3034F3-3689-4B64-8DF2-495BEC05DD22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0373E5-9C06-4433-98B3-3EC1EF9C7318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22" name="Straight Connector 21">
            <a:extLst>
              <a:ext uri="{FF2B5EF4-FFF2-40B4-BE49-F238E27FC236}">
                <a16:creationId xmlns:a16="http://schemas.microsoft.com/office/drawing/2014/main" id="{9FE8209A-F607-424E-8ACD-67C0FD3D15FF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44E0EFE-7CF6-476D-BD7B-1B4D474D908A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2C527D-3143-497A-817D-BA22B06B1951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6B83270-E066-4823-A8C3-3CC7EDBDC3E9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B954E56-CE2B-4501-9FD1-45FB8E3BBB5D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9FD3B9A-95E0-467E-9AB0-114E9FAEAC90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32718A2-D8B9-42CD-B66A-ABDFEEB17D4A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4F891FB-8B60-4011-98A7-5E05EFC88098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058597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-title">
            <a:extLst>
              <a:ext uri="{FF2B5EF4-FFF2-40B4-BE49-F238E27FC236}">
                <a16:creationId xmlns:a16="http://schemas.microsoft.com/office/drawing/2014/main" id="{87AC2A9A-463F-46F8-858A-BDC41D68E3A6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Who should I speak to?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781B811-D15D-4E83-B9AB-241F9AC0076E}"/>
              </a:ext>
            </a:extLst>
          </p:cNvPr>
          <p:cNvSpPr>
            <a:spLocks noGrp="1"/>
          </p:cNvSpPr>
          <p:nvPr/>
        </p:nvSpPr>
        <p:spPr>
          <a:xfrm>
            <a:off x="819150" y="1428750"/>
            <a:ext cx="10382250" cy="1066800"/>
          </a:xfrm>
          <a:prstGeom prst="roundRect">
            <a:avLst>
              <a:gd name="adj" fmla="val 16071"/>
            </a:avLst>
          </a:prstGeom>
          <a:solidFill>
            <a:srgbClr val="FFFFFF"/>
          </a:solidFill>
          <a:ln w="14288">
            <a:solidFill>
              <a:srgbClr val="E8C9A9"/>
            </a:solidFill>
            <a:prstDash val="solid"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3C2C42-C6E3-4F33-A144-D80F94F5D116}"/>
              </a:ext>
            </a:extLst>
          </p:cNvPr>
          <p:cNvSpPr>
            <a:spLocks noGrp="1"/>
          </p:cNvSpPr>
          <p:nvPr/>
        </p:nvSpPr>
        <p:spPr>
          <a:xfrm>
            <a:off x="1066800" y="1666875"/>
            <a:ext cx="666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31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1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A868EAFB-0C2C-4C26-8188-DB5CA6F64E17}"/>
              </a:ext>
            </a:extLst>
          </p:cNvPr>
          <p:cNvSpPr>
            <a:spLocks noGrp="1"/>
          </p:cNvSpPr>
          <p:nvPr/>
        </p:nvSpPr>
        <p:spPr>
          <a:xfrm>
            <a:off x="1952625" y="1619250"/>
            <a:ext cx="0" cy="6858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D5602F-D3C7-42C5-86FC-1FE219A9E2CE}"/>
              </a:ext>
            </a:extLst>
          </p:cNvPr>
          <p:cNvSpPr>
            <a:spLocks noGrp="1"/>
          </p:cNvSpPr>
          <p:nvPr/>
        </p:nvSpPr>
        <p:spPr>
          <a:xfrm>
            <a:off x="2266950" y="1619250"/>
            <a:ext cx="37147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Start with the class teacher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F960DA-DCA3-4F02-9588-EFFB040CD29C}"/>
              </a:ext>
            </a:extLst>
          </p:cNvPr>
          <p:cNvSpPr>
            <a:spLocks noGrp="1"/>
          </p:cNvSpPr>
          <p:nvPr/>
        </p:nvSpPr>
        <p:spPr>
          <a:xfrm>
            <a:off x="6191250" y="1600200"/>
            <a:ext cx="457200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They know your child well, monitor day-to-day learning and can explain current support.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65E425-99A2-4D1B-849B-AFF87C3C4C8A}"/>
              </a:ext>
            </a:extLst>
          </p:cNvPr>
          <p:cNvSpPr>
            <a:spLocks noGrp="1"/>
          </p:cNvSpPr>
          <p:nvPr/>
        </p:nvSpPr>
        <p:spPr>
          <a:xfrm>
            <a:off x="819150" y="2857500"/>
            <a:ext cx="10382250" cy="1066800"/>
          </a:xfrm>
          <a:prstGeom prst="roundRect">
            <a:avLst>
              <a:gd name="adj" fmla="val 16071"/>
            </a:avLst>
          </a:prstGeom>
          <a:solidFill>
            <a:srgbClr val="FFF1D2"/>
          </a:solidFill>
          <a:ln w="14288">
            <a:solidFill>
              <a:srgbClr val="E8C9A9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3E51932-7B75-4C3F-9888-B30027E8E554}"/>
              </a:ext>
            </a:extLst>
          </p:cNvPr>
          <p:cNvSpPr>
            <a:spLocks noGrp="1"/>
          </p:cNvSpPr>
          <p:nvPr/>
        </p:nvSpPr>
        <p:spPr>
          <a:xfrm>
            <a:off x="1066800" y="3095625"/>
            <a:ext cx="666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315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2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ECA96050-CD43-488F-9531-2B52FC7DB08C}"/>
              </a:ext>
            </a:extLst>
          </p:cNvPr>
          <p:cNvSpPr>
            <a:spLocks noGrp="1"/>
          </p:cNvSpPr>
          <p:nvPr/>
        </p:nvSpPr>
        <p:spPr>
          <a:xfrm>
            <a:off x="1952625" y="3048000"/>
            <a:ext cx="0" cy="6858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07549C-769D-45E1-BBBD-4D313782AA74}"/>
              </a:ext>
            </a:extLst>
          </p:cNvPr>
          <p:cNvSpPr>
            <a:spLocks noGrp="1"/>
          </p:cNvSpPr>
          <p:nvPr/>
        </p:nvSpPr>
        <p:spPr>
          <a:xfrm>
            <a:off x="2266950" y="3048000"/>
            <a:ext cx="37147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Speak with Mr Nicholls, SENCO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7BEE89-DB71-46EB-8241-B14D32E75E2C}"/>
              </a:ext>
            </a:extLst>
          </p:cNvPr>
          <p:cNvSpPr>
            <a:spLocks noGrp="1"/>
          </p:cNvSpPr>
          <p:nvPr/>
        </p:nvSpPr>
        <p:spPr>
          <a:xfrm>
            <a:off x="6191250" y="3028950"/>
            <a:ext cx="457200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 office can arrange an appointment if you need a more detailed SEND discussion.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CC7F597-DE25-4C4C-A501-D920AC6F44AB}"/>
              </a:ext>
            </a:extLst>
          </p:cNvPr>
          <p:cNvSpPr>
            <a:spLocks noGrp="1"/>
          </p:cNvSpPr>
          <p:nvPr/>
        </p:nvSpPr>
        <p:spPr>
          <a:xfrm>
            <a:off x="819150" y="4286250"/>
            <a:ext cx="10382250" cy="1066800"/>
          </a:xfrm>
          <a:prstGeom prst="roundRect">
            <a:avLst>
              <a:gd name="adj" fmla="val 16071"/>
            </a:avLst>
          </a:prstGeom>
          <a:solidFill>
            <a:srgbClr val="FFFFFF"/>
          </a:solidFill>
          <a:ln w="14288">
            <a:solidFill>
              <a:srgbClr val="E8C9A9"/>
            </a:solidFill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E603B3-F346-4414-9B4B-FF81F9219B73}"/>
              </a:ext>
            </a:extLst>
          </p:cNvPr>
          <p:cNvSpPr>
            <a:spLocks noGrp="1"/>
          </p:cNvSpPr>
          <p:nvPr/>
        </p:nvSpPr>
        <p:spPr>
          <a:xfrm>
            <a:off x="1066800" y="4524375"/>
            <a:ext cx="666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31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3</a:t>
            </a: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0A7F0313-FEDB-47DF-A69B-C7B0E31A1C29}"/>
              </a:ext>
            </a:extLst>
          </p:cNvPr>
          <p:cNvSpPr>
            <a:spLocks noGrp="1"/>
          </p:cNvSpPr>
          <p:nvPr/>
        </p:nvSpPr>
        <p:spPr>
          <a:xfrm>
            <a:off x="1952625" y="4476750"/>
            <a:ext cx="0" cy="6858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2D7DF8-C296-4C6C-89C4-3EECE5365DAB}"/>
              </a:ext>
            </a:extLst>
          </p:cNvPr>
          <p:cNvSpPr>
            <a:spLocks noGrp="1"/>
          </p:cNvSpPr>
          <p:nvPr/>
        </p:nvSpPr>
        <p:spPr>
          <a:xfrm>
            <a:off x="2266950" y="4476750"/>
            <a:ext cx="37147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Contact Mr Bagley, Headteacher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6174A1-0520-4831-884C-352034BC9529}"/>
              </a:ext>
            </a:extLst>
          </p:cNvPr>
          <p:cNvSpPr>
            <a:spLocks noGrp="1"/>
          </p:cNvSpPr>
          <p:nvPr/>
        </p:nvSpPr>
        <p:spPr>
          <a:xfrm>
            <a:off x="6191250" y="4457700"/>
            <a:ext cx="457200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He can support where concerns remain or where wider leadership involvement is needed.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AF31A31-D2F9-4920-9D5E-CE5F1591F45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44EC34-6F9E-4017-B719-EC0FFC4A6A28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C819F25-6B97-4856-97BB-376E512A6E67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21" name="Straight Connector 20">
            <a:extLst>
              <a:ext uri="{FF2B5EF4-FFF2-40B4-BE49-F238E27FC236}">
                <a16:creationId xmlns:a16="http://schemas.microsoft.com/office/drawing/2014/main" id="{6149018A-45F7-450F-A9D4-EA97D9AB25B3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A09611A-2DC9-413F-9D87-BD6B9A610EDF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5A7530-9FEA-468E-90DA-37576398B84F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09F3B5-257F-44E0-A367-1484F8A57997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635EC75-71EB-4DD3-8311-DF5AC056FCE0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9B68A2F-1F80-42F3-A750-95154FC1881B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0ED2D49-3010-4436-BF42-FE8F83A942E5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A0DD2A-9E15-4F82-B59C-6A162E2E207D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802601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-title">
            <a:extLst>
              <a:ext uri="{FF2B5EF4-FFF2-40B4-BE49-F238E27FC236}">
                <a16:creationId xmlns:a16="http://schemas.microsoft.com/office/drawing/2014/main" id="{6DDD7EBF-409D-46C7-B0BE-3843D88D0C90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How the team supports your child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0E95C77-04E9-4607-A876-2D80768F1C9B}"/>
              </a:ext>
            </a:extLst>
          </p:cNvPr>
          <p:cNvSpPr>
            <a:spLocks noGrp="1"/>
          </p:cNvSpPr>
          <p:nvPr/>
        </p:nvSpPr>
        <p:spPr>
          <a:xfrm>
            <a:off x="609600" y="1381125"/>
            <a:ext cx="2952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SENCO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3150F588-9CA5-450C-82F4-18A5C561D838}"/>
              </a:ext>
            </a:extLst>
          </p:cNvPr>
          <p:cNvSpPr>
            <a:spLocks noGrp="1"/>
          </p:cNvSpPr>
          <p:nvPr/>
        </p:nvSpPr>
        <p:spPr>
          <a:xfrm>
            <a:off x="6096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761894-1BD9-457C-9940-040B06FF7355}"/>
              </a:ext>
            </a:extLst>
          </p:cNvPr>
          <p:cNvSpPr>
            <a:spLocks noGrp="1"/>
          </p:cNvSpPr>
          <p:nvPr/>
        </p:nvSpPr>
        <p:spPr>
          <a:xfrm>
            <a:off x="609600" y="2000250"/>
            <a:ext cx="3143250" cy="37147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Identifies and assesses needs with teachers and families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Coordinates provision, records and specialist advice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Monitors progress and the impact of support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Develops SEND policy and staff understanding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92134B92-5C88-447B-9BE1-C2D2C99833EE}"/>
              </a:ext>
            </a:extLst>
          </p:cNvPr>
          <p:cNvSpPr>
            <a:spLocks noGrp="1"/>
          </p:cNvSpPr>
          <p:nvPr/>
        </p:nvSpPr>
        <p:spPr>
          <a:xfrm>
            <a:off x="3981450" y="1409700"/>
            <a:ext cx="0" cy="433387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122CB6-9210-4495-A65E-EE0F4127B9B2}"/>
              </a:ext>
            </a:extLst>
          </p:cNvPr>
          <p:cNvSpPr>
            <a:spLocks noGrp="1"/>
          </p:cNvSpPr>
          <p:nvPr/>
        </p:nvSpPr>
        <p:spPr>
          <a:xfrm>
            <a:off x="4305300" y="1381125"/>
            <a:ext cx="2952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Class teachers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E79BE5B0-26B2-4B96-928A-DE06D574FA1C}"/>
              </a:ext>
            </a:extLst>
          </p:cNvPr>
          <p:cNvSpPr>
            <a:spLocks noGrp="1"/>
          </p:cNvSpPr>
          <p:nvPr/>
        </p:nvSpPr>
        <p:spPr>
          <a:xfrm>
            <a:off x="43053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E9CAF3-9BD6-46CB-A7E2-F28780E2A8F4}"/>
              </a:ext>
            </a:extLst>
          </p:cNvPr>
          <p:cNvSpPr>
            <a:spLocks noGrp="1"/>
          </p:cNvSpPr>
          <p:nvPr/>
        </p:nvSpPr>
        <p:spPr>
          <a:xfrm>
            <a:off x="4305300" y="2000250"/>
            <a:ext cx="3143250" cy="37147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Remain responsible for each pupil's learning and progress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Use adaptive teaching and reasonable adjustments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Plan, deliver and review additional support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Share and review Individual Education Plans each term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CF4BC9ED-36E5-4F6E-9C6A-668ADB52C836}"/>
              </a:ext>
            </a:extLst>
          </p:cNvPr>
          <p:cNvSpPr>
            <a:spLocks noGrp="1"/>
          </p:cNvSpPr>
          <p:nvPr/>
        </p:nvSpPr>
        <p:spPr>
          <a:xfrm>
            <a:off x="7677150" y="1409700"/>
            <a:ext cx="0" cy="433387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4E85F3-C112-4531-A924-3E2F9A48AB7C}"/>
              </a:ext>
            </a:extLst>
          </p:cNvPr>
          <p:cNvSpPr>
            <a:spLocks noGrp="1"/>
          </p:cNvSpPr>
          <p:nvPr/>
        </p:nvSpPr>
        <p:spPr>
          <a:xfrm>
            <a:off x="8001000" y="1381125"/>
            <a:ext cx="2952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SEND governor</a:t>
            </a:r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76A6A0A4-11C8-4724-82CD-494408A7BF27}"/>
              </a:ext>
            </a:extLst>
          </p:cNvPr>
          <p:cNvSpPr>
            <a:spLocks noGrp="1"/>
          </p:cNvSpPr>
          <p:nvPr/>
        </p:nvSpPr>
        <p:spPr>
          <a:xfrm>
            <a:off x="80010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BBD959-5E45-4E32-8DED-ED5BF9F93787}"/>
              </a:ext>
            </a:extLst>
          </p:cNvPr>
          <p:cNvSpPr>
            <a:spLocks noGrp="1"/>
          </p:cNvSpPr>
          <p:nvPr/>
        </p:nvSpPr>
        <p:spPr>
          <a:xfrm>
            <a:off x="8001000" y="2000250"/>
            <a:ext cx="3143250" cy="37147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Ensures policy and provision remain up to date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Checks that adaptations meet pupils' needs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Monitors the quality and impact of SEND support</a:t>
            </a:r>
          </a:p>
          <a:p>
            <a:pPr marL="228600" indent="-114300" algn="l">
              <a:lnSpc>
                <a:spcPct val="104000"/>
              </a:lnSpc>
              <a:spcAft>
                <a:spcPts val="800"/>
              </a:spcAft>
              <a:buNone/>
              <a:def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0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Reports to the full governing body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C04639-2F53-4E83-9DF1-416E983F07F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8FC0E7-F197-4324-A060-481FB6BD167F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81B576-7296-4850-9013-9DDC666432FC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47EADA7D-ACF9-4CF3-99A9-F48EC0C8D540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7178BFC-D954-4989-A10C-BD596DB1B55E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BEB5F08-88B8-43A0-977A-966F51507A41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306A6A-AC20-4E5F-8231-9B3E4323F9D0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B42B1FA-8002-4BAB-8665-8FC15C609C81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CC62BA8-740E-4C66-86F0-24430701EB2F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EB3C33-F673-4FC0-88BC-D30C95CA8405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CC1220C-FE88-4C4E-9E9A-10B255CF92B0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824233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-title">
            <a:extLst>
              <a:ext uri="{FF2B5EF4-FFF2-40B4-BE49-F238E27FC236}">
                <a16:creationId xmlns:a16="http://schemas.microsoft.com/office/drawing/2014/main" id="{AD3F67FB-94EE-471F-B69E-4F9C4B430458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The needs we support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9C8EC4B-3950-4BB6-B502-3A8C5D449425}"/>
              </a:ext>
            </a:extLst>
          </p:cNvPr>
          <p:cNvSpPr>
            <a:spLocks noGrp="1"/>
          </p:cNvSpPr>
          <p:nvPr/>
        </p:nvSpPr>
        <p:spPr>
          <a:xfrm>
            <a:off x="666750" y="1428750"/>
            <a:ext cx="714375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6D0553-36F3-495E-A837-37A6E382A1B4}"/>
              </a:ext>
            </a:extLst>
          </p:cNvPr>
          <p:cNvSpPr>
            <a:spLocks noGrp="1"/>
          </p:cNvSpPr>
          <p:nvPr/>
        </p:nvSpPr>
        <p:spPr>
          <a:xfrm>
            <a:off x="1571625" y="1447800"/>
            <a:ext cx="4095750" cy="619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Communication and interaction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E9ABC44-8925-43E0-BFEF-88A34431F22A}"/>
              </a:ext>
            </a:extLst>
          </p:cNvPr>
          <p:cNvSpPr>
            <a:spLocks noGrp="1"/>
          </p:cNvSpPr>
          <p:nvPr/>
        </p:nvSpPr>
        <p:spPr>
          <a:xfrm>
            <a:off x="1571625" y="2266950"/>
            <a:ext cx="409575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Autism and speech, language or communication needs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797F4236-E2D8-48C1-9236-81A14AC3D2F2}"/>
              </a:ext>
            </a:extLst>
          </p:cNvPr>
          <p:cNvSpPr>
            <a:spLocks noGrp="1"/>
          </p:cNvSpPr>
          <p:nvPr/>
        </p:nvSpPr>
        <p:spPr>
          <a:xfrm>
            <a:off x="666750" y="3238500"/>
            <a:ext cx="4857750" cy="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D92DED-6962-483C-9608-709715C01CD0}"/>
              </a:ext>
            </a:extLst>
          </p:cNvPr>
          <p:cNvSpPr>
            <a:spLocks noGrp="1"/>
          </p:cNvSpPr>
          <p:nvPr/>
        </p:nvSpPr>
        <p:spPr>
          <a:xfrm>
            <a:off x="6286500" y="1428750"/>
            <a:ext cx="714375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D0AEF8-5DEE-40C2-9284-3FB57DD28B5A}"/>
              </a:ext>
            </a:extLst>
          </p:cNvPr>
          <p:cNvSpPr>
            <a:spLocks noGrp="1"/>
          </p:cNvSpPr>
          <p:nvPr/>
        </p:nvSpPr>
        <p:spPr>
          <a:xfrm>
            <a:off x="7191375" y="1447800"/>
            <a:ext cx="4095750" cy="619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Cognition and learning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02EE2BC-D439-4B28-AAE5-527A9EEA1F5D}"/>
              </a:ext>
            </a:extLst>
          </p:cNvPr>
          <p:cNvSpPr>
            <a:spLocks noGrp="1"/>
          </p:cNvSpPr>
          <p:nvPr/>
        </p:nvSpPr>
        <p:spPr>
          <a:xfrm>
            <a:off x="7191375" y="2266950"/>
            <a:ext cx="409575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Dyslexia and moderate learning difficulties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80E20FA2-5BA0-4E04-B6ED-ACF009F2CC67}"/>
              </a:ext>
            </a:extLst>
          </p:cNvPr>
          <p:cNvSpPr>
            <a:spLocks noGrp="1"/>
          </p:cNvSpPr>
          <p:nvPr/>
        </p:nvSpPr>
        <p:spPr>
          <a:xfrm>
            <a:off x="6286500" y="3238500"/>
            <a:ext cx="4857750" cy="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2AB438-6B3F-4CFA-8FC5-10457AA93120}"/>
              </a:ext>
            </a:extLst>
          </p:cNvPr>
          <p:cNvSpPr>
            <a:spLocks noGrp="1"/>
          </p:cNvSpPr>
          <p:nvPr/>
        </p:nvSpPr>
        <p:spPr>
          <a:xfrm>
            <a:off x="666750" y="3667125"/>
            <a:ext cx="714375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5BA116-DCDF-4794-83A5-85C8CF68FF17}"/>
              </a:ext>
            </a:extLst>
          </p:cNvPr>
          <p:cNvSpPr>
            <a:spLocks noGrp="1"/>
          </p:cNvSpPr>
          <p:nvPr/>
        </p:nvSpPr>
        <p:spPr>
          <a:xfrm>
            <a:off x="1571625" y="3686175"/>
            <a:ext cx="4095750" cy="619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Social, emotional and mental health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6932AC-B6B7-4872-89BC-F0C139833EC9}"/>
              </a:ext>
            </a:extLst>
          </p:cNvPr>
          <p:cNvSpPr>
            <a:spLocks noGrp="1"/>
          </p:cNvSpPr>
          <p:nvPr/>
        </p:nvSpPr>
        <p:spPr>
          <a:xfrm>
            <a:off x="1571625" y="4505325"/>
            <a:ext cx="409575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Emotional wellbeing, attention, regulation and ADHD-related needs</a:t>
            </a:r>
          </a:p>
        </p:txBody>
      </p:sp>
      <p:sp>
        <p:nvSpPr>
          <p:cNvPr id="13" name="Straight Connector 12">
            <a:extLst>
              <a:ext uri="{FF2B5EF4-FFF2-40B4-BE49-F238E27FC236}">
                <a16:creationId xmlns:a16="http://schemas.microsoft.com/office/drawing/2014/main" id="{C06351D6-31CB-48B5-9649-E243EDEE5C08}"/>
              </a:ext>
            </a:extLst>
          </p:cNvPr>
          <p:cNvSpPr>
            <a:spLocks noGrp="1"/>
          </p:cNvSpPr>
          <p:nvPr/>
        </p:nvSpPr>
        <p:spPr>
          <a:xfrm>
            <a:off x="666750" y="5476875"/>
            <a:ext cx="4857750" cy="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F5BF68-D929-4834-A60B-75E53701171E}"/>
              </a:ext>
            </a:extLst>
          </p:cNvPr>
          <p:cNvSpPr>
            <a:spLocks noGrp="1"/>
          </p:cNvSpPr>
          <p:nvPr/>
        </p:nvSpPr>
        <p:spPr>
          <a:xfrm>
            <a:off x="6286500" y="3667125"/>
            <a:ext cx="714375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04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BEC345-E31B-4D4E-9D14-15D8E7F7CD86}"/>
              </a:ext>
            </a:extLst>
          </p:cNvPr>
          <p:cNvSpPr>
            <a:spLocks noGrp="1"/>
          </p:cNvSpPr>
          <p:nvPr/>
        </p:nvSpPr>
        <p:spPr>
          <a:xfrm>
            <a:off x="7191375" y="3686175"/>
            <a:ext cx="4095750" cy="619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Sensory, physical and medical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D8A3DE-6E9F-4A45-9627-B9FF2951B96C}"/>
              </a:ext>
            </a:extLst>
          </p:cNvPr>
          <p:cNvSpPr>
            <a:spLocks noGrp="1"/>
          </p:cNvSpPr>
          <p:nvPr/>
        </p:nvSpPr>
        <p:spPr>
          <a:xfrm>
            <a:off x="7191375" y="4505325"/>
            <a:ext cx="4095750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8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Hearing or visual impairment, physical disabilities and medical needs</a:t>
            </a:r>
          </a:p>
        </p:txBody>
      </p:sp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8A384066-E5F9-4881-91F9-BE4DF9B65706}"/>
              </a:ext>
            </a:extLst>
          </p:cNvPr>
          <p:cNvSpPr>
            <a:spLocks noGrp="1"/>
          </p:cNvSpPr>
          <p:nvPr/>
        </p:nvSpPr>
        <p:spPr>
          <a:xfrm>
            <a:off x="6286500" y="5476875"/>
            <a:ext cx="4857750" cy="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8" name="Straight Connector 17">
            <a:extLst>
              <a:ext uri="{FF2B5EF4-FFF2-40B4-BE49-F238E27FC236}">
                <a16:creationId xmlns:a16="http://schemas.microsoft.com/office/drawing/2014/main" id="{D4B4549E-0264-4BAF-A0F8-679CEEC7EF27}"/>
              </a:ext>
            </a:extLst>
          </p:cNvPr>
          <p:cNvSpPr>
            <a:spLocks noGrp="1"/>
          </p:cNvSpPr>
          <p:nvPr/>
        </p:nvSpPr>
        <p:spPr>
          <a:xfrm>
            <a:off x="5953125" y="1428750"/>
            <a:ext cx="0" cy="404812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2B6FDB9-BB19-4B5F-8962-ABB86465CC1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E5C2B1-8A1F-4CA4-AB8D-DB8F0273FC5B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7710417-15CC-4251-884E-E89354B0FD86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23" name="Straight Connector 22">
            <a:extLst>
              <a:ext uri="{FF2B5EF4-FFF2-40B4-BE49-F238E27FC236}">
                <a16:creationId xmlns:a16="http://schemas.microsoft.com/office/drawing/2014/main" id="{48885E9D-009A-4BAC-9D4D-2AFC35598B76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ACF4D12-6AB2-49EB-84F0-971B0E952508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8E6FBBF-795E-4F15-BC1E-3EAA5197A83D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2D5D73-0E56-4707-9104-A722F78E77F8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76E46F7-6A41-49F2-A98C-D8F02CBD2E36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10A1D06-AA65-42A1-BB59-E6C07636507B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6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F2EF73D-1827-497A-8C4F-306D9943BDF3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640A464-43D5-45C9-AD5F-3FB0A317392D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206861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19E495D2-D4C5-4A5F-AE3F-93F45BC17E9E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How we identify when a child needs help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6BB5076-96C7-4AEC-B7D7-3BD35E467BDB}"/>
              </a:ext>
            </a:extLst>
          </p:cNvPr>
          <p:cNvSpPr>
            <a:spLocks noGrp="1"/>
          </p:cNvSpPr>
          <p:nvPr/>
        </p:nvSpPr>
        <p:spPr>
          <a:xfrm>
            <a:off x="685800" y="1428750"/>
            <a:ext cx="4476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We may notice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3DE529B3-B514-450B-9765-4D81CF54407C}"/>
              </a:ext>
            </a:extLst>
          </p:cNvPr>
          <p:cNvSpPr>
            <a:spLocks noGrp="1"/>
          </p:cNvSpPr>
          <p:nvPr/>
        </p:nvSpPr>
        <p:spPr>
          <a:xfrm>
            <a:off x="68580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C3EDB0-0309-490C-A1E9-EB64D0AE7E5A}"/>
              </a:ext>
            </a:extLst>
          </p:cNvPr>
          <p:cNvSpPr>
            <a:spLocks noGrp="1"/>
          </p:cNvSpPr>
          <p:nvPr/>
        </p:nvSpPr>
        <p:spPr>
          <a:xfrm>
            <a:off x="685800" y="2095500"/>
            <a:ext cx="4810125" cy="3286125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Concerns raised by a parent, carer, teacher, previous setting or the child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Progress or attainment that remains significantly below age-related expectations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 significant or prolonged change in behaviour, wellbeing or engagement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Gaps identified through regular assessment and classroom observation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9B59CA3E-6172-4098-8209-DE19193DD645}"/>
              </a:ext>
            </a:extLst>
          </p:cNvPr>
          <p:cNvSpPr>
            <a:spLocks noGrp="1"/>
          </p:cNvSpPr>
          <p:nvPr/>
        </p:nvSpPr>
        <p:spPr>
          <a:xfrm>
            <a:off x="5905500" y="1428750"/>
            <a:ext cx="0" cy="409575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DE5D5E-504B-4B54-B401-2CF02BBB52CA}"/>
              </a:ext>
            </a:extLst>
          </p:cNvPr>
          <p:cNvSpPr>
            <a:spLocks noGrp="1"/>
          </p:cNvSpPr>
          <p:nvPr/>
        </p:nvSpPr>
        <p:spPr>
          <a:xfrm>
            <a:off x="6381750" y="1428750"/>
            <a:ext cx="42862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We will discuss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A1882989-EE12-4C51-AF17-6E2AD622BF53}"/>
              </a:ext>
            </a:extLst>
          </p:cNvPr>
          <p:cNvSpPr>
            <a:spLocks noGrp="1"/>
          </p:cNvSpPr>
          <p:nvPr/>
        </p:nvSpPr>
        <p:spPr>
          <a:xfrm>
            <a:off x="638175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6A3049-1E45-447D-B442-4F235BB8F943}"/>
              </a:ext>
            </a:extLst>
          </p:cNvPr>
          <p:cNvSpPr>
            <a:spLocks noGrp="1"/>
          </p:cNvSpPr>
          <p:nvPr/>
        </p:nvSpPr>
        <p:spPr>
          <a:xfrm>
            <a:off x="6381750" y="2095500"/>
            <a:ext cx="4810125" cy="31432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Your views, concerns and knowledge of your child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What the Academy has already tried and what impact it has had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Further assessment, targeted support or referral to a specialist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How we will review progress and keep you informed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46BA0CD-A14F-4980-9111-6C84D41EAEB7}"/>
              </a:ext>
            </a:extLst>
          </p:cNvPr>
          <p:cNvSpPr>
            <a:spLocks noGrp="1"/>
          </p:cNvSpPr>
          <p:nvPr/>
        </p:nvSpPr>
        <p:spPr>
          <a:xfrm>
            <a:off x="6191250" y="5257800"/>
            <a:ext cx="5000625" cy="742950"/>
          </a:xfrm>
          <a:prstGeom prst="roundRect">
            <a:avLst>
              <a:gd name="adj" fmla="val 17949"/>
            </a:avLst>
          </a:prstGeom>
          <a:solidFill>
            <a:srgbClr val="FFF1D2"/>
          </a:solidFill>
          <a:ln w="9525">
            <a:solidFill>
              <a:srgbClr val="F4A11C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06E8F9-6F55-4D6E-8E99-2B4EC01D511E}"/>
              </a:ext>
            </a:extLst>
          </p:cNvPr>
          <p:cNvSpPr>
            <a:spLocks noGrp="1"/>
          </p:cNvSpPr>
          <p:nvPr/>
        </p:nvSpPr>
        <p:spPr>
          <a:xfrm>
            <a:off x="6457950" y="5381625"/>
            <a:ext cx="44767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defRPr sz="157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Your concerns will always be taken seriously.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8948A7-C4A0-40D4-8000-FCC0FC2CB0F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000826-B2C6-4152-94A5-B2DE7B198A98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D2A26E3-BD72-456D-A149-E1E75BD032AF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98DD0791-3E18-4DD4-B49C-F90A1DD7BE7F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4A09-D236-4E8E-AE5F-0669B43BED1C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9436CE7-EC4C-495E-831A-D3057DB9D603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A05B4F6-A657-4A58-9B68-A61745135EED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44C398D-BACB-4534-8A45-0A1AA286BF69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4AEE4A4-3148-40E6-BDA4-7A07AA28329B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61D01F-1A55-43DB-8CAD-B5D039A73A4E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24D67A0-A4F3-4CDD-84AD-3712CC77872B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464330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-title">
            <a:extLst>
              <a:ext uri="{FF2B5EF4-FFF2-40B4-BE49-F238E27FC236}">
                <a16:creationId xmlns:a16="http://schemas.microsoft.com/office/drawing/2014/main" id="{698461ED-AB68-46E3-A742-1947F436969C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Our graduated response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6ACA0D-2085-458A-B937-01008F3455D9}"/>
              </a:ext>
            </a:extLst>
          </p:cNvPr>
          <p:cNvSpPr>
            <a:spLocks noGrp="1"/>
          </p:cNvSpPr>
          <p:nvPr/>
        </p:nvSpPr>
        <p:spPr>
          <a:xfrm>
            <a:off x="685800" y="1190625"/>
            <a:ext cx="95250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800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800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Support changes as our understanding of a pupil's needs develops.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EC4C85-D705-43C6-9753-5F74E1DACE5E}"/>
              </a:ext>
            </a:extLst>
          </p:cNvPr>
          <p:cNvSpPr>
            <a:spLocks noGrp="1"/>
          </p:cNvSpPr>
          <p:nvPr/>
        </p:nvSpPr>
        <p:spPr>
          <a:xfrm>
            <a:off x="609600" y="2000250"/>
            <a:ext cx="7620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35C1EF-3E8D-4D3B-BBEF-63CF8E14117D}"/>
              </a:ext>
            </a:extLst>
          </p:cNvPr>
          <p:cNvSpPr>
            <a:spLocks noGrp="1"/>
          </p:cNvSpPr>
          <p:nvPr/>
        </p:nvSpPr>
        <p:spPr>
          <a:xfrm>
            <a:off x="609600" y="2590800"/>
            <a:ext cx="219075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Assess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E2183A72-A3DC-45A7-B09A-DF73267C84DF}"/>
              </a:ext>
            </a:extLst>
          </p:cNvPr>
          <p:cNvSpPr>
            <a:spLocks noGrp="1"/>
          </p:cNvSpPr>
          <p:nvPr/>
        </p:nvSpPr>
        <p:spPr>
          <a:xfrm>
            <a:off x="609600" y="3143250"/>
            <a:ext cx="171450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1E065E-2585-4E9B-AB6B-0D2672E61E72}"/>
              </a:ext>
            </a:extLst>
          </p:cNvPr>
          <p:cNvSpPr>
            <a:spLocks noGrp="1"/>
          </p:cNvSpPr>
          <p:nvPr/>
        </p:nvSpPr>
        <p:spPr>
          <a:xfrm>
            <a:off x="609600" y="3429000"/>
            <a:ext cx="220980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Gather views and evidence. Review learning, development, behaviour and wellbeing.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41D2D638-96EE-45DA-8676-75B15916D749}"/>
              </a:ext>
            </a:extLst>
          </p:cNvPr>
          <p:cNvSpPr>
            <a:spLocks noGrp="1"/>
          </p:cNvSpPr>
          <p:nvPr/>
        </p:nvSpPr>
        <p:spPr>
          <a:xfrm>
            <a:off x="3133725" y="2000250"/>
            <a:ext cx="0" cy="3429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7F60AD-13FF-423E-8FE7-D7F80D53599A}"/>
              </a:ext>
            </a:extLst>
          </p:cNvPr>
          <p:cNvSpPr>
            <a:spLocks noGrp="1"/>
          </p:cNvSpPr>
          <p:nvPr/>
        </p:nvSpPr>
        <p:spPr>
          <a:xfrm>
            <a:off x="3486150" y="2000250"/>
            <a:ext cx="7620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D88FA4-77EE-4881-9350-9B9B7701D598}"/>
              </a:ext>
            </a:extLst>
          </p:cNvPr>
          <p:cNvSpPr>
            <a:spLocks noGrp="1"/>
          </p:cNvSpPr>
          <p:nvPr/>
        </p:nvSpPr>
        <p:spPr>
          <a:xfrm>
            <a:off x="3486150" y="2590800"/>
            <a:ext cx="219075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Plan</a:t>
            </a:r>
          </a:p>
        </p:txBody>
      </p:sp>
      <p:sp>
        <p:nvSpPr>
          <p:cNvPr id="10" name="Straight Connector 9">
            <a:extLst>
              <a:ext uri="{FF2B5EF4-FFF2-40B4-BE49-F238E27FC236}">
                <a16:creationId xmlns:a16="http://schemas.microsoft.com/office/drawing/2014/main" id="{0FECFAF1-02DF-481E-9C41-8AE1983C727C}"/>
              </a:ext>
            </a:extLst>
          </p:cNvPr>
          <p:cNvSpPr>
            <a:spLocks noGrp="1"/>
          </p:cNvSpPr>
          <p:nvPr/>
        </p:nvSpPr>
        <p:spPr>
          <a:xfrm>
            <a:off x="3486150" y="3143250"/>
            <a:ext cx="171450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C82C4E-4866-404C-9B87-F65D03E9C482}"/>
              </a:ext>
            </a:extLst>
          </p:cNvPr>
          <p:cNvSpPr>
            <a:spLocks noGrp="1"/>
          </p:cNvSpPr>
          <p:nvPr/>
        </p:nvSpPr>
        <p:spPr>
          <a:xfrm>
            <a:off x="3486150" y="3429000"/>
            <a:ext cx="220980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Agree outcomes, adjustments and targeted support with the pupil and family.</a:t>
            </a:r>
          </a:p>
        </p:txBody>
      </p:sp>
      <p:sp>
        <p:nvSpPr>
          <p:cNvPr id="12" name="Straight Connector 11">
            <a:extLst>
              <a:ext uri="{FF2B5EF4-FFF2-40B4-BE49-F238E27FC236}">
                <a16:creationId xmlns:a16="http://schemas.microsoft.com/office/drawing/2014/main" id="{96499A8C-6FFF-4988-B49B-39FC63818162}"/>
              </a:ext>
            </a:extLst>
          </p:cNvPr>
          <p:cNvSpPr>
            <a:spLocks noGrp="1"/>
          </p:cNvSpPr>
          <p:nvPr/>
        </p:nvSpPr>
        <p:spPr>
          <a:xfrm>
            <a:off x="6010275" y="2000250"/>
            <a:ext cx="0" cy="3429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EB74FF-B2CA-469B-A7B1-2021F5981C5B}"/>
              </a:ext>
            </a:extLst>
          </p:cNvPr>
          <p:cNvSpPr>
            <a:spLocks noGrp="1"/>
          </p:cNvSpPr>
          <p:nvPr/>
        </p:nvSpPr>
        <p:spPr>
          <a:xfrm>
            <a:off x="6362700" y="2000250"/>
            <a:ext cx="7620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78EBE5-8B20-46DF-84B9-2EADE888EB11}"/>
              </a:ext>
            </a:extLst>
          </p:cNvPr>
          <p:cNvSpPr>
            <a:spLocks noGrp="1"/>
          </p:cNvSpPr>
          <p:nvPr/>
        </p:nvSpPr>
        <p:spPr>
          <a:xfrm>
            <a:off x="6362700" y="2590800"/>
            <a:ext cx="219075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Do</a:t>
            </a:r>
          </a:p>
        </p:txBody>
      </p:sp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EF1F8590-434F-4304-BD88-C30D6C36EDD3}"/>
              </a:ext>
            </a:extLst>
          </p:cNvPr>
          <p:cNvSpPr>
            <a:spLocks noGrp="1"/>
          </p:cNvSpPr>
          <p:nvPr/>
        </p:nvSpPr>
        <p:spPr>
          <a:xfrm>
            <a:off x="6362700" y="3143250"/>
            <a:ext cx="171450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81A2701-8C37-4A3E-9943-2844EF0C9FE7}"/>
              </a:ext>
            </a:extLst>
          </p:cNvPr>
          <p:cNvSpPr>
            <a:spLocks noGrp="1"/>
          </p:cNvSpPr>
          <p:nvPr/>
        </p:nvSpPr>
        <p:spPr>
          <a:xfrm>
            <a:off x="6362700" y="3429000"/>
            <a:ext cx="220980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class teacher leads provision, supported by staff and specialists where needed.</a:t>
            </a:r>
          </a:p>
        </p:txBody>
      </p:sp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EE8F6B65-267B-4005-8DBE-186E2C071D36}"/>
              </a:ext>
            </a:extLst>
          </p:cNvPr>
          <p:cNvSpPr>
            <a:spLocks noGrp="1"/>
          </p:cNvSpPr>
          <p:nvPr/>
        </p:nvSpPr>
        <p:spPr>
          <a:xfrm>
            <a:off x="8886825" y="2000250"/>
            <a:ext cx="0" cy="3429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72C4951-904E-4B45-AB7B-C43AC1B90D96}"/>
              </a:ext>
            </a:extLst>
          </p:cNvPr>
          <p:cNvSpPr>
            <a:spLocks noGrp="1"/>
          </p:cNvSpPr>
          <p:nvPr/>
        </p:nvSpPr>
        <p:spPr>
          <a:xfrm>
            <a:off x="9239250" y="2000250"/>
            <a:ext cx="7620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BF4278F-45F3-4D3B-A5FE-82E5808FC0EB}"/>
              </a:ext>
            </a:extLst>
          </p:cNvPr>
          <p:cNvSpPr>
            <a:spLocks noGrp="1"/>
          </p:cNvSpPr>
          <p:nvPr/>
        </p:nvSpPr>
        <p:spPr>
          <a:xfrm>
            <a:off x="9239250" y="2590800"/>
            <a:ext cx="219075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Review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63F512AA-873E-459B-B701-69706FD4807D}"/>
              </a:ext>
            </a:extLst>
          </p:cNvPr>
          <p:cNvSpPr>
            <a:spLocks noGrp="1"/>
          </p:cNvSpPr>
          <p:nvPr/>
        </p:nvSpPr>
        <p:spPr>
          <a:xfrm>
            <a:off x="9239250" y="3143250"/>
            <a:ext cx="171450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A82A6FA-B523-4B7F-8E55-6F93363D03B5}"/>
              </a:ext>
            </a:extLst>
          </p:cNvPr>
          <p:cNvSpPr>
            <a:spLocks noGrp="1"/>
          </p:cNvSpPr>
          <p:nvPr/>
        </p:nvSpPr>
        <p:spPr>
          <a:xfrm>
            <a:off x="9239250" y="3429000"/>
            <a:ext cx="220980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2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Check progress and impact. Continue, adapt or increase support as appropriate.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9899D83-5EB6-40F8-A324-6D8BB6B6D038}"/>
              </a:ext>
            </a:extLst>
          </p:cNvPr>
          <p:cNvSpPr>
            <a:spLocks noGrp="1"/>
          </p:cNvSpPr>
          <p:nvPr/>
        </p:nvSpPr>
        <p:spPr>
          <a:xfrm>
            <a:off x="1428750" y="5476875"/>
            <a:ext cx="9334500" cy="552450"/>
          </a:xfrm>
          <a:prstGeom prst="roundRect">
            <a:avLst>
              <a:gd name="adj" fmla="val 24138"/>
            </a:avLst>
          </a:prstGeom>
          <a:solidFill>
            <a:srgbClr val="FBE8E8"/>
          </a:solidFill>
          <a:ln w="0">
            <a:noFill/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173D2E8-F88C-414B-9742-EF5A95F7FC51}"/>
              </a:ext>
            </a:extLst>
          </p:cNvPr>
          <p:cNvSpPr>
            <a:spLocks noGrp="1"/>
          </p:cNvSpPr>
          <p:nvPr/>
        </p:nvSpPr>
        <p:spPr>
          <a:xfrm>
            <a:off x="1666875" y="5629275"/>
            <a:ext cx="88582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A short-term change in circumstances may also lead to temporary support.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6F61BB-AEF5-45A8-8AAB-3078DD1FE49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72B18EB-DCC5-4B95-85F4-899F7CC954F4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7C46EF3-981C-4E19-BC89-5CCE1ADDBB30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28" name="Straight Connector 27">
            <a:extLst>
              <a:ext uri="{FF2B5EF4-FFF2-40B4-BE49-F238E27FC236}">
                <a16:creationId xmlns:a16="http://schemas.microsoft.com/office/drawing/2014/main" id="{E5A09E0A-5FFD-485E-806E-90D831F525D7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0186DE-7821-4B00-87A3-C390323CE2AB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83830D-869D-4255-91AA-B001BEBBAD88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CC2E0A2-BE27-4CDB-BEB6-14A76150ECA5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CADE62C-A89B-4E26-B8AB-906E4F25BD50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94573DA-1B9D-4DAE-8205-72A3DBE8BD83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8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EF1538D-F80C-4F18-AEFB-1E2CBDF57C60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D31371E-664B-41EE-A1E4-92D1AD3B1CCA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025392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87166C7C-4CF5-453F-AB5F-33BEA8DEF13F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Support available in school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8FAF97-712A-4100-B1B8-D2D6F65EBB65}"/>
              </a:ext>
            </a:extLst>
          </p:cNvPr>
          <p:cNvSpPr>
            <a:spLocks noGrp="1"/>
          </p:cNvSpPr>
          <p:nvPr/>
        </p:nvSpPr>
        <p:spPr>
          <a:xfrm>
            <a:off x="685800" y="1428750"/>
            <a:ext cx="4476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Support in the classroom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BFCC5F8A-3A57-4AEE-8BC2-6C5EF4957F5B}"/>
              </a:ext>
            </a:extLst>
          </p:cNvPr>
          <p:cNvSpPr>
            <a:spLocks noGrp="1"/>
          </p:cNvSpPr>
          <p:nvPr/>
        </p:nvSpPr>
        <p:spPr>
          <a:xfrm>
            <a:off x="68580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1E7DE72-129F-4B9D-BD6C-2E749E3AE112}"/>
              </a:ext>
            </a:extLst>
          </p:cNvPr>
          <p:cNvSpPr>
            <a:spLocks noGrp="1"/>
          </p:cNvSpPr>
          <p:nvPr/>
        </p:nvSpPr>
        <p:spPr>
          <a:xfrm>
            <a:off x="685800" y="2095500"/>
            <a:ext cx="4810125" cy="31432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High-quality adaptive teaching led by the class teacher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Specific adjustments to resources, routines or the learning environment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Targeted work, extra practice or adult support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Special equipment or resources where these remove a barrier to learning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C2EE2A23-8DF5-4943-913B-E751D72502E5}"/>
              </a:ext>
            </a:extLst>
          </p:cNvPr>
          <p:cNvSpPr>
            <a:spLocks noGrp="1"/>
          </p:cNvSpPr>
          <p:nvPr/>
        </p:nvSpPr>
        <p:spPr>
          <a:xfrm>
            <a:off x="5905500" y="1428750"/>
            <a:ext cx="0" cy="409575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DBD531-34E9-4C70-8196-2209D7EF90D1}"/>
              </a:ext>
            </a:extLst>
          </p:cNvPr>
          <p:cNvSpPr>
            <a:spLocks noGrp="1"/>
          </p:cNvSpPr>
          <p:nvPr/>
        </p:nvSpPr>
        <p:spPr>
          <a:xfrm>
            <a:off x="6381750" y="1428750"/>
            <a:ext cx="4857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Additional and specialist support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66499BF4-2822-45EC-8CAB-DD10EC35AB91}"/>
              </a:ext>
            </a:extLst>
          </p:cNvPr>
          <p:cNvSpPr>
            <a:spLocks noGrp="1"/>
          </p:cNvSpPr>
          <p:nvPr/>
        </p:nvSpPr>
        <p:spPr>
          <a:xfrm>
            <a:off x="638175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EAE5B-AC2E-47E7-95AB-B38D60E55BF2}"/>
              </a:ext>
            </a:extLst>
          </p:cNvPr>
          <p:cNvSpPr>
            <a:spLocks noGrp="1"/>
          </p:cNvSpPr>
          <p:nvPr/>
        </p:nvSpPr>
        <p:spPr>
          <a:xfrm>
            <a:off x="6381750" y="2095500"/>
            <a:ext cx="4810125" cy="31432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Individual or small-group programmes for specific skills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Advice or direct work from external professionals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Collaboration with other settings where a pupil has a dual placement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Specialist recommendations that shape teaching, targets and interventions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0845164-B3BC-4C04-A73D-1F533EE9ACFC}"/>
              </a:ext>
            </a:extLst>
          </p:cNvPr>
          <p:cNvSpPr>
            <a:spLocks noGrp="1"/>
          </p:cNvSpPr>
          <p:nvPr/>
        </p:nvSpPr>
        <p:spPr>
          <a:xfrm>
            <a:off x="685800" y="5476875"/>
            <a:ext cx="10506075" cy="552450"/>
          </a:xfrm>
          <a:prstGeom prst="roundRect">
            <a:avLst>
              <a:gd name="adj" fmla="val 24138"/>
            </a:avLst>
          </a:prstGeom>
          <a:solidFill>
            <a:srgbClr val="E7F2E6"/>
          </a:solidFill>
          <a:ln w="0">
            <a:noFill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71EB97B-B3D3-4E38-9FB6-9394522C2F01}"/>
              </a:ext>
            </a:extLst>
          </p:cNvPr>
          <p:cNvSpPr>
            <a:spLocks noGrp="1"/>
          </p:cNvSpPr>
          <p:nvPr/>
        </p:nvSpPr>
        <p:spPr>
          <a:xfrm>
            <a:off x="1000125" y="5629275"/>
            <a:ext cx="9877425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650" b="1">
                <a:solidFill>
                  <a:srgbClr val="305C3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305C3A"/>
                </a:solidFill>
                <a:latin typeface="Nimbus Sans"/>
                <a:ea typeface="Nimbus Sans"/>
                <a:cs typeface="Nimbus Sans"/>
              </a:rPr>
              <a:t>The class teacher remains responsible for your child's progress and day-to-day provision.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22DB21-19D3-4256-A507-CAEDD0C2DD4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6F0CFD-3161-432D-B17A-646D1A04CCED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C211A0-F84D-4DF4-ACBC-7DA05FA60B3D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5C728440-775E-46DD-8F63-33952A44B19C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A4CF7E-3589-44AB-8F13-5B2B91B7A309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4F5D20-0533-4EB0-B0AF-1AAB80115BE1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BC2E44A-8848-4DEC-8ACB-B0691C70DBE1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326DBE-05A4-48FB-BF6B-BCDFF2D30D0C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56AB798-3AC8-4265-B214-CA7F6B7884CA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9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341FDBD-AAF8-4EAC-BC8F-3ED769DA2CDB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1583DA4-51FE-4D42-A978-556917B896B3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309249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-title">
            <a:extLst>
              <a:ext uri="{FF2B5EF4-FFF2-40B4-BE49-F238E27FC236}">
                <a16:creationId xmlns:a16="http://schemas.microsoft.com/office/drawing/2014/main" id="{5121D139-5950-445A-BC78-3058D9EF0321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Curriculum and adaptive teaching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6BA250-9306-4EF6-BF8B-55B33431B08F}"/>
              </a:ext>
            </a:extLst>
          </p:cNvPr>
          <p:cNvSpPr>
            <a:spLocks noGrp="1"/>
          </p:cNvSpPr>
          <p:nvPr/>
        </p:nvSpPr>
        <p:spPr>
          <a:xfrm>
            <a:off x="685800" y="1381125"/>
            <a:ext cx="10668000" cy="781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2000"/>
              </a:lnSpc>
              <a:buNone/>
              <a:defRPr sz="23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We adapt teaching so pupils can take part, build independence and make progress from their individual starting points.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1A7C39FF-6CB7-4939-8BA7-53710CEC154B}"/>
              </a:ext>
            </a:extLst>
          </p:cNvPr>
          <p:cNvSpPr>
            <a:spLocks noGrp="1"/>
          </p:cNvSpPr>
          <p:nvPr/>
        </p:nvSpPr>
        <p:spPr>
          <a:xfrm>
            <a:off x="685800" y="2381250"/>
            <a:ext cx="10572750" cy="0"/>
          </a:xfrm>
          <a:prstGeom prst="line">
            <a:avLst/>
          </a:prstGeom>
          <a:noFill/>
          <a:ln w="47625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2AD6DD-840D-4883-9E1D-544A4E1F49CE}"/>
              </a:ext>
            </a:extLst>
          </p:cNvPr>
          <p:cNvSpPr>
            <a:spLocks noGrp="1"/>
          </p:cNvSpPr>
          <p:nvPr/>
        </p:nvSpPr>
        <p:spPr>
          <a:xfrm>
            <a:off x="857250" y="2781300"/>
            <a:ext cx="9810750" cy="3000375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900"/>
              </a:spcAft>
              <a:buNone/>
              <a:def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Teachers adapt explanations, tasks, resources and levels of support</a:t>
            </a:r>
          </a:p>
          <a:p>
            <a:pPr marL="228600" indent="-114300" algn="l">
              <a:lnSpc>
                <a:spcPct val="104000"/>
              </a:lnSpc>
              <a:spcAft>
                <a:spcPts val="900"/>
              </a:spcAft>
              <a:buNone/>
              <a:def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Classroom adjustments may include visual timetables, accessible resources or alternative ways to record learning</a:t>
            </a:r>
          </a:p>
          <a:p>
            <a:pPr marL="228600" indent="-114300" algn="l">
              <a:lnSpc>
                <a:spcPct val="104000"/>
              </a:lnSpc>
              <a:spcAft>
                <a:spcPts val="900"/>
              </a:spcAft>
              <a:buNone/>
              <a:def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Regular assessment identifies gaps in learning and informs future planning</a:t>
            </a:r>
          </a:p>
          <a:p>
            <a:pPr marL="228600" indent="-114300" algn="l">
              <a:lnSpc>
                <a:spcPct val="104000"/>
              </a:lnSpc>
              <a:spcAft>
                <a:spcPts val="900"/>
              </a:spcAft>
              <a:buNone/>
              <a:def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IEP targets focus additional support on agreed priorities</a:t>
            </a:r>
          </a:p>
          <a:p>
            <a:pPr marL="228600" indent="-114300" algn="l">
              <a:lnSpc>
                <a:spcPct val="104000"/>
              </a:lnSpc>
              <a:spcAft>
                <a:spcPts val="900"/>
              </a:spcAft>
              <a:buNone/>
              <a:def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72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Parents can discuss the curriculum at IEP reviews, parents' evenings or at any other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6904F9-2A65-4710-B95D-3F1AD108610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83CFBF-3518-4768-856C-4EE52CC24719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4CEBF6-B8D8-4CA6-A186-255CB5BC6F08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A8ACE008-0B7C-43C2-B9FB-7CBA0113A7A4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DFA8D8-D495-4D2F-BED1-B78A13B3E38D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7161BE-FED2-465B-BEDD-26AC82F2E3A8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A102D1-5ABD-48D2-8696-3F78E79D86A5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DA939-76AF-45CE-8D60-1C09559115D1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201AE3E-8B9E-4FB9-A07D-DD26077D512A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196981-D320-4AD6-99DF-C1D5633DED56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A0C9D7-D0CC-49DE-B10C-452B3A18A75F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623771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75862468-2395-4967-BF60-3BF1B4A686EE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Progress, review and family partnership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38BFBDB-AE0F-484C-A456-67248371F558}"/>
              </a:ext>
            </a:extLst>
          </p:cNvPr>
          <p:cNvSpPr>
            <a:spLocks noGrp="1"/>
          </p:cNvSpPr>
          <p:nvPr/>
        </p:nvSpPr>
        <p:spPr>
          <a:xfrm>
            <a:off x="685800" y="1428750"/>
            <a:ext cx="45720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How progress is shared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65D2F0E0-08B4-4FB1-899A-C0B5FCA7F40A}"/>
              </a:ext>
            </a:extLst>
          </p:cNvPr>
          <p:cNvSpPr>
            <a:spLocks noGrp="1"/>
          </p:cNvSpPr>
          <p:nvPr/>
        </p:nvSpPr>
        <p:spPr>
          <a:xfrm>
            <a:off x="68580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6F0BD6-1CDB-4E43-B0D4-61D707C3BDEA}"/>
              </a:ext>
            </a:extLst>
          </p:cNvPr>
          <p:cNvSpPr>
            <a:spLocks noGrp="1"/>
          </p:cNvSpPr>
          <p:nvPr/>
        </p:nvSpPr>
        <p:spPr>
          <a:xfrm>
            <a:off x="685800" y="2095500"/>
            <a:ext cx="4857750" cy="28575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IEP reviews take place each term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Annual reports and parents' evenings share academic progress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Home and Academy communication books may support regular updates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Reports from outside agencies are shared with families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8E761B3D-B151-4965-9E89-C4938E094EDD}"/>
              </a:ext>
            </a:extLst>
          </p:cNvPr>
          <p:cNvSpPr>
            <a:spLocks noGrp="1"/>
          </p:cNvSpPr>
          <p:nvPr/>
        </p:nvSpPr>
        <p:spPr>
          <a:xfrm>
            <a:off x="5905500" y="1428750"/>
            <a:ext cx="0" cy="404812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4C76EB-CA79-4DBC-BC61-E68162113B54}"/>
              </a:ext>
            </a:extLst>
          </p:cNvPr>
          <p:cNvSpPr>
            <a:spLocks noGrp="1"/>
          </p:cNvSpPr>
          <p:nvPr/>
        </p:nvSpPr>
        <p:spPr>
          <a:xfrm>
            <a:off x="6381750" y="1428750"/>
            <a:ext cx="45720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How families are involved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6E461773-A2D2-4553-989C-38A98C95435A}"/>
              </a:ext>
            </a:extLst>
          </p:cNvPr>
          <p:cNvSpPr>
            <a:spLocks noGrp="1"/>
          </p:cNvSpPr>
          <p:nvPr/>
        </p:nvSpPr>
        <p:spPr>
          <a:xfrm>
            <a:off x="638175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7A7DA33-6E24-4B06-9E50-4502F482D790}"/>
              </a:ext>
            </a:extLst>
          </p:cNvPr>
          <p:cNvSpPr>
            <a:spLocks noGrp="1"/>
          </p:cNvSpPr>
          <p:nvPr/>
        </p:nvSpPr>
        <p:spPr>
          <a:xfrm>
            <a:off x="6381750" y="2095500"/>
            <a:ext cx="4810125" cy="28575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Parents and carers help shape outcomes, targets and support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Pupils' views are gathered in ways that suit their age and communication needs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Families can raise concerns or share achievements at any time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 welcomes involvement in learning and wider Academy life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FB8B484-AA62-4DB9-AC15-641C905D51A3}"/>
              </a:ext>
            </a:extLst>
          </p:cNvPr>
          <p:cNvSpPr>
            <a:spLocks noGrp="1"/>
          </p:cNvSpPr>
          <p:nvPr/>
        </p:nvSpPr>
        <p:spPr>
          <a:xfrm>
            <a:off x="1524000" y="5334000"/>
            <a:ext cx="9144000" cy="628650"/>
          </a:xfrm>
          <a:prstGeom prst="roundRect">
            <a:avLst>
              <a:gd name="adj" fmla="val 21212"/>
            </a:avLst>
          </a:prstGeom>
          <a:solidFill>
            <a:srgbClr val="FFF1D2"/>
          </a:solidFill>
          <a:ln w="9525">
            <a:solidFill>
              <a:srgbClr val="F4A11C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726A0C-6377-4F3E-8050-65BFA09BA36C}"/>
              </a:ext>
            </a:extLst>
          </p:cNvPr>
          <p:cNvSpPr>
            <a:spLocks noGrp="1"/>
          </p:cNvSpPr>
          <p:nvPr/>
        </p:nvSpPr>
        <p:spPr>
          <a:xfrm>
            <a:off x="1809750" y="5514975"/>
            <a:ext cx="8572500" cy="2952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8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8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You do not need to wait for a formal review to speak with us.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7E32E8-433C-493B-BC18-A87906D3063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5388E7-BF58-4A7C-BC43-CDBE7A78690E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A9746E-A155-4B2D-8DCC-26AFAA1E55A7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5F17FDAC-E159-40F8-B68B-19E1C5D890BE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F36C09-DDFD-4977-9B9A-09B0D1ACA008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5CE960-7684-4625-AD17-31EEAB9E9AA4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4DF5F15-96E8-43DD-AB2D-0317D3962607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A1DBEF-0231-47F9-8B1A-B4A254A8394F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FEDBCA4-A6FC-4DF4-A888-A6492D136516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11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1B0978E-0A52-495B-BF6B-B9C691234FF5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1D5EBF-48C5-4383-98C8-0C8469623BA2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6166666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ECBFD16F-6E4F-4F18-8927-EFA5D1F77A58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Wellbeing and the Shine Space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954CB1B-DEC5-452D-8234-08D9A592FEC6}"/>
              </a:ext>
            </a:extLst>
          </p:cNvPr>
          <p:cNvSpPr>
            <a:spLocks noGrp="1"/>
          </p:cNvSpPr>
          <p:nvPr/>
        </p:nvSpPr>
        <p:spPr>
          <a:xfrm>
            <a:off x="685800" y="1381125"/>
            <a:ext cx="4476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Whole-school wellbeing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A34AEA29-2325-47A7-9FB9-27EFEB7FB147}"/>
              </a:ext>
            </a:extLst>
          </p:cNvPr>
          <p:cNvSpPr>
            <a:spLocks noGrp="1"/>
          </p:cNvSpPr>
          <p:nvPr/>
        </p:nvSpPr>
        <p:spPr>
          <a:xfrm>
            <a:off x="6858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211B12-D5DB-4DF2-AA7E-0BE7DAD073D9}"/>
              </a:ext>
            </a:extLst>
          </p:cNvPr>
          <p:cNvSpPr>
            <a:spLocks noGrp="1"/>
          </p:cNvSpPr>
          <p:nvPr/>
        </p:nvSpPr>
        <p:spPr>
          <a:xfrm>
            <a:off x="685800" y="2047875"/>
            <a:ext cx="4810125" cy="28575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PSHE and the wider curriculum support social and emotional development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Staff monitor attendance and support pupils returning after absence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Pupil voice is gathered through Academy council and other forums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Trained staff support medical needs and follow individual care plans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BA71CC66-F0A6-419F-A82C-FCF897173A96}"/>
              </a:ext>
            </a:extLst>
          </p:cNvPr>
          <p:cNvSpPr>
            <a:spLocks noGrp="1"/>
          </p:cNvSpPr>
          <p:nvPr/>
        </p:nvSpPr>
        <p:spPr>
          <a:xfrm>
            <a:off x="5905500" y="1381125"/>
            <a:ext cx="0" cy="3857625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8649A2-8011-48A4-9FBD-8D1D3DC46B7B}"/>
              </a:ext>
            </a:extLst>
          </p:cNvPr>
          <p:cNvSpPr>
            <a:spLocks noGrp="1"/>
          </p:cNvSpPr>
          <p:nvPr/>
        </p:nvSpPr>
        <p:spPr>
          <a:xfrm>
            <a:off x="6381750" y="1381125"/>
            <a:ext cx="45720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Shine Space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E17A18BA-A231-4A75-9161-7E03DE3B2A51}"/>
              </a:ext>
            </a:extLst>
          </p:cNvPr>
          <p:cNvSpPr>
            <a:spLocks noGrp="1"/>
          </p:cNvSpPr>
          <p:nvPr/>
        </p:nvSpPr>
        <p:spPr>
          <a:xfrm>
            <a:off x="638175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C708DE-5FF7-4CB0-BBBF-C406C53659DC}"/>
              </a:ext>
            </a:extLst>
          </p:cNvPr>
          <p:cNvSpPr>
            <a:spLocks noGrp="1"/>
          </p:cNvSpPr>
          <p:nvPr/>
        </p:nvSpPr>
        <p:spPr>
          <a:xfrm>
            <a:off x="6381750" y="2047875"/>
            <a:ext cx="4810125" cy="30480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Morning provision can support regulation, learning, communication, sensory needs and SEMH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Afternoon groups include targeted SEMH work such as Zones of Regulation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Plans are agreed by the SENCO with class teachers and Shine staff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class teacher remains responsible and supports reintegration into class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5895A80-6912-4324-A184-F13C5D1557F0}"/>
              </a:ext>
            </a:extLst>
          </p:cNvPr>
          <p:cNvSpPr>
            <a:spLocks noGrp="1"/>
          </p:cNvSpPr>
          <p:nvPr/>
        </p:nvSpPr>
        <p:spPr>
          <a:xfrm>
            <a:off x="1666875" y="5429250"/>
            <a:ext cx="8858250" cy="571500"/>
          </a:xfrm>
          <a:prstGeom prst="roundRect">
            <a:avLst>
              <a:gd name="adj" fmla="val 23333"/>
            </a:avLst>
          </a:prstGeom>
          <a:solidFill>
            <a:srgbClr val="FBE8E8"/>
          </a:solidFill>
          <a:ln w="0">
            <a:noFill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8AD8A3D-943F-47A0-8F06-49BB785CC222}"/>
              </a:ext>
            </a:extLst>
          </p:cNvPr>
          <p:cNvSpPr>
            <a:spLocks noGrp="1"/>
          </p:cNvSpPr>
          <p:nvPr/>
        </p:nvSpPr>
        <p:spPr>
          <a:xfrm>
            <a:off x="2000250" y="5572125"/>
            <a:ext cx="819150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8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8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     Respectful     Safe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EF5618-A0AA-465B-97A3-A342DBEA501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81B0D8-6178-4688-81C3-6E73B3C369F7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D93DBC0-B507-41B3-86B5-AEF78EF4E7A1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86E22608-A681-415F-9B7E-C9DF0AFA5C98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F45AD9-EB37-4C8D-B0CC-7B0BC941EDB4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E433362-6C0E-4355-A5FC-C385C6003A7F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FE263D-695C-43EA-86DE-1B644A4D2898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AA1D5FD-FA58-4AEA-BD54-72B9F009F9BF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625ADD8-7EC2-4715-813A-3AB4867684CE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12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59E9ABE-FD22-4BEE-8FE0-6373359D9063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10EC8FB-1636-4603-BF65-8EA57C9903D7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540258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-title">
            <a:extLst>
              <a:ext uri="{FF2B5EF4-FFF2-40B4-BE49-F238E27FC236}">
                <a16:creationId xmlns:a16="http://schemas.microsoft.com/office/drawing/2014/main" id="{EFC3AC41-D508-4A5D-B1B9-7D00764541FB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Inclusion beyond the classroom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B584690-6B47-48FC-85E1-C8CD45C20E25}"/>
              </a:ext>
            </a:extLst>
          </p:cNvPr>
          <p:cNvSpPr>
            <a:spLocks noGrp="1"/>
          </p:cNvSpPr>
          <p:nvPr/>
        </p:nvSpPr>
        <p:spPr>
          <a:xfrm>
            <a:off x="685800" y="1381125"/>
            <a:ext cx="10668000" cy="714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2000"/>
              </a:lnSpc>
              <a:buNone/>
              <a:defRPr sz="23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Activities, clubs and visits are planned so that pupils with SEND can participate alongside their peers.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796D60-BA66-45E4-878B-DD10AB914081}"/>
              </a:ext>
            </a:extLst>
          </p:cNvPr>
          <p:cNvSpPr>
            <a:spLocks noGrp="1"/>
          </p:cNvSpPr>
          <p:nvPr/>
        </p:nvSpPr>
        <p:spPr>
          <a:xfrm>
            <a:off x="857250" y="2476500"/>
            <a:ext cx="20002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8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8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Access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A01C29-4C46-411B-8EA7-3AC30A76C46E}"/>
              </a:ext>
            </a:extLst>
          </p:cNvPr>
          <p:cNvSpPr>
            <a:spLocks noGrp="1"/>
          </p:cNvSpPr>
          <p:nvPr/>
        </p:nvSpPr>
        <p:spPr>
          <a:xfrm>
            <a:off x="3048000" y="2476500"/>
            <a:ext cx="7953375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Staff consider each pupil's needs when planning activities and off-site visits.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B99FE789-EF7D-482D-AD52-9FB3AD1C98B4}"/>
              </a:ext>
            </a:extLst>
          </p:cNvPr>
          <p:cNvSpPr>
            <a:spLocks noGrp="1"/>
          </p:cNvSpPr>
          <p:nvPr/>
        </p:nvSpPr>
        <p:spPr>
          <a:xfrm>
            <a:off x="857250" y="3095625"/>
            <a:ext cx="100965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49079E-30CD-4992-B0F7-33AFF53649B4}"/>
              </a:ext>
            </a:extLst>
          </p:cNvPr>
          <p:cNvSpPr>
            <a:spLocks noGrp="1"/>
          </p:cNvSpPr>
          <p:nvPr/>
        </p:nvSpPr>
        <p:spPr>
          <a:xfrm>
            <a:off x="857250" y="3333750"/>
            <a:ext cx="20002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87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187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Safety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74A648-071A-4534-90F1-0131F7437A71}"/>
              </a:ext>
            </a:extLst>
          </p:cNvPr>
          <p:cNvSpPr>
            <a:spLocks noGrp="1"/>
          </p:cNvSpPr>
          <p:nvPr/>
        </p:nvSpPr>
        <p:spPr>
          <a:xfrm>
            <a:off x="3048000" y="3333750"/>
            <a:ext cx="7953375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Risk assessments and clear procedures support safe participation.</a:t>
            </a:r>
          </a:p>
        </p:txBody>
      </p:sp>
      <p:sp>
        <p:nvSpPr>
          <p:cNvPr id="8" name="Straight Connector 7">
            <a:extLst>
              <a:ext uri="{FF2B5EF4-FFF2-40B4-BE49-F238E27FC236}">
                <a16:creationId xmlns:a16="http://schemas.microsoft.com/office/drawing/2014/main" id="{09741AF9-2D14-4A3C-B2F3-B3E7A567D124}"/>
              </a:ext>
            </a:extLst>
          </p:cNvPr>
          <p:cNvSpPr>
            <a:spLocks noGrp="1"/>
          </p:cNvSpPr>
          <p:nvPr/>
        </p:nvSpPr>
        <p:spPr>
          <a:xfrm>
            <a:off x="857250" y="3952875"/>
            <a:ext cx="100965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7CBABA0-326D-404E-9D7A-0C7D7A3E93C8}"/>
              </a:ext>
            </a:extLst>
          </p:cNvPr>
          <p:cNvSpPr>
            <a:spLocks noGrp="1"/>
          </p:cNvSpPr>
          <p:nvPr/>
        </p:nvSpPr>
        <p:spPr>
          <a:xfrm>
            <a:off x="857250" y="4191000"/>
            <a:ext cx="20002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8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8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Support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B1D98E-C817-45C2-96E2-4C0BF44BFFCF}"/>
              </a:ext>
            </a:extLst>
          </p:cNvPr>
          <p:cNvSpPr>
            <a:spLocks noGrp="1"/>
          </p:cNvSpPr>
          <p:nvPr/>
        </p:nvSpPr>
        <p:spPr>
          <a:xfrm>
            <a:off x="3048000" y="4191000"/>
            <a:ext cx="7953375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Where needed, an additional adult or parent may accompany a pupil.</a:t>
            </a:r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D660AADE-AF2F-4D80-91D0-840DBDEC4AF8}"/>
              </a:ext>
            </a:extLst>
          </p:cNvPr>
          <p:cNvSpPr>
            <a:spLocks noGrp="1"/>
          </p:cNvSpPr>
          <p:nvPr/>
        </p:nvSpPr>
        <p:spPr>
          <a:xfrm>
            <a:off x="857250" y="4810125"/>
            <a:ext cx="100965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596805-DA8A-4532-9D3F-1F95E7F47BDA}"/>
              </a:ext>
            </a:extLst>
          </p:cNvPr>
          <p:cNvSpPr>
            <a:spLocks noGrp="1"/>
          </p:cNvSpPr>
          <p:nvPr/>
        </p:nvSpPr>
        <p:spPr>
          <a:xfrm>
            <a:off x="857250" y="5048250"/>
            <a:ext cx="200025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87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187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Affordability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8CB600D-EC51-4856-AF5C-009AA17B9F30}"/>
              </a:ext>
            </a:extLst>
          </p:cNvPr>
          <p:cNvSpPr>
            <a:spLocks noGrp="1"/>
          </p:cNvSpPr>
          <p:nvPr/>
        </p:nvSpPr>
        <p:spPr>
          <a:xfrm>
            <a:off x="3048000" y="5048250"/>
            <a:ext cx="7953375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Where appropriate, Pupil Premium funding can help remove financial barriers.</a:t>
            </a: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32A3E330-B9F0-4CDD-A9B3-B172C3AE7689}"/>
              </a:ext>
            </a:extLst>
          </p:cNvPr>
          <p:cNvSpPr>
            <a:spLocks noGrp="1"/>
          </p:cNvSpPr>
          <p:nvPr/>
        </p:nvSpPr>
        <p:spPr>
          <a:xfrm>
            <a:off x="857250" y="5667375"/>
            <a:ext cx="100965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A3DB3E-9B3F-4812-908A-35D7FA34911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FBDD638-67BE-488E-8D29-18955CAC8404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5A1FB7-D4D7-4406-9D7D-FEEA4DF64917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9" name="Straight Connector 18">
            <a:extLst>
              <a:ext uri="{FF2B5EF4-FFF2-40B4-BE49-F238E27FC236}">
                <a16:creationId xmlns:a16="http://schemas.microsoft.com/office/drawing/2014/main" id="{FF703FC5-603E-459D-ADCD-79FCF46537D3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5138E2-00A0-4071-AA8F-97CD708B2B0A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B49E898-A3A5-4D67-AE24-7D08627062B3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BCF6592-A554-47E8-BDB0-F8B6AC72C7A9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660A1CE-A578-46BA-BC66-2192E3A92C09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911B97C-4EF7-4A47-BDED-15082AB99862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F6B281-176B-4142-8F36-C3BC468C4D0D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CDB2EF3-F8AE-4997-BB32-C1E7D923C83A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249713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A0C4CB59-A856-45B4-8141-3FA8BE4F8110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Accessibility and medical support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5A60CF-5CF3-448D-9C83-65EE4F9F343F}"/>
              </a:ext>
            </a:extLst>
          </p:cNvPr>
          <p:cNvSpPr>
            <a:spLocks noGrp="1"/>
          </p:cNvSpPr>
          <p:nvPr/>
        </p:nvSpPr>
        <p:spPr>
          <a:xfrm>
            <a:off x="685800" y="1428750"/>
            <a:ext cx="4476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Our environment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4631EA92-1B61-46C5-A44F-2004540258E4}"/>
              </a:ext>
            </a:extLst>
          </p:cNvPr>
          <p:cNvSpPr>
            <a:spLocks noGrp="1"/>
          </p:cNvSpPr>
          <p:nvPr/>
        </p:nvSpPr>
        <p:spPr>
          <a:xfrm>
            <a:off x="68580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339A83-5331-4E4B-8B56-9613F58C105D}"/>
              </a:ext>
            </a:extLst>
          </p:cNvPr>
          <p:cNvSpPr>
            <a:spLocks noGrp="1"/>
          </p:cNvSpPr>
          <p:nvPr/>
        </p:nvSpPr>
        <p:spPr>
          <a:xfrm>
            <a:off x="685800" y="2095500"/>
            <a:ext cx="4810125" cy="28575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Disabled toilet and changing facilities are available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Accessibility needs are considered through premises reviews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Reasonable adjustments are made where feasible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 Accessibility Plan provides further detail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010B2D5B-A4DC-495C-BD63-077441CF6265}"/>
              </a:ext>
            </a:extLst>
          </p:cNvPr>
          <p:cNvSpPr>
            <a:spLocks noGrp="1"/>
          </p:cNvSpPr>
          <p:nvPr/>
        </p:nvSpPr>
        <p:spPr>
          <a:xfrm>
            <a:off x="5905500" y="1428750"/>
            <a:ext cx="0" cy="40005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D59A32-587A-4BB9-8C21-5B4DEFF237A0}"/>
              </a:ext>
            </a:extLst>
          </p:cNvPr>
          <p:cNvSpPr>
            <a:spLocks noGrp="1"/>
          </p:cNvSpPr>
          <p:nvPr/>
        </p:nvSpPr>
        <p:spPr>
          <a:xfrm>
            <a:off x="6381750" y="1428750"/>
            <a:ext cx="44767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Medical needs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A8FB07A5-C759-499C-9DF5-3F6268109028}"/>
              </a:ext>
            </a:extLst>
          </p:cNvPr>
          <p:cNvSpPr>
            <a:spLocks noGrp="1"/>
          </p:cNvSpPr>
          <p:nvPr/>
        </p:nvSpPr>
        <p:spPr>
          <a:xfrm>
            <a:off x="6381750" y="183832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497EBA-C091-480E-BCF0-F40E302FEEBD}"/>
              </a:ext>
            </a:extLst>
          </p:cNvPr>
          <p:cNvSpPr>
            <a:spLocks noGrp="1"/>
          </p:cNvSpPr>
          <p:nvPr/>
        </p:nvSpPr>
        <p:spPr>
          <a:xfrm>
            <a:off x="6381750" y="2095500"/>
            <a:ext cx="4810125" cy="28575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Relevant staff receive training for pupils' medical needs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Individual care plans set out the support and actions required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Academy's medical policy guides practice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Families and health professionals help us keep plans current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C7528AA-5CE0-44AA-9F6D-41DCDC226B46}"/>
              </a:ext>
            </a:extLst>
          </p:cNvPr>
          <p:cNvSpPr>
            <a:spLocks noGrp="1"/>
          </p:cNvSpPr>
          <p:nvPr/>
        </p:nvSpPr>
        <p:spPr>
          <a:xfrm>
            <a:off x="952500" y="5219700"/>
            <a:ext cx="10287000" cy="781050"/>
          </a:xfrm>
          <a:prstGeom prst="roundRect">
            <a:avLst>
              <a:gd name="adj" fmla="val 17073"/>
            </a:avLst>
          </a:prstGeom>
          <a:solidFill>
            <a:srgbClr val="E7F2E6"/>
          </a:solidFill>
          <a:ln w="0">
            <a:noFill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1B6055-F28B-4B4B-8054-61CF960195E1}"/>
              </a:ext>
            </a:extLst>
          </p:cNvPr>
          <p:cNvSpPr>
            <a:spLocks noGrp="1"/>
          </p:cNvSpPr>
          <p:nvPr/>
        </p:nvSpPr>
        <p:spPr>
          <a:xfrm>
            <a:off x="1219200" y="5334000"/>
            <a:ext cx="97536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defRPr sz="1575" b="1">
                <a:solidFill>
                  <a:srgbClr val="305C3A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305C3A"/>
                </a:solidFill>
                <a:latin typeface="Nimbus Sans"/>
                <a:ea typeface="Nimbus Sans"/>
                <a:cs typeface="Nimbus Sans"/>
              </a:rPr>
              <a:t>Please speak to us about individual access or medical requirements before your child starts or whenever needs change.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1E4710-804F-4702-BF7F-825242A7212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BAE526-929D-4CDE-AE2B-57C64D52B3A5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499DB23-100A-4F44-94F6-7E56B4B77629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AF65A7F9-0D5F-4544-BEC0-6EE1663D0984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107D1A-721E-4D27-A48A-A1BEACD61733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C5C3065-B650-4FA5-A29C-B1425989B47A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E2A797-6393-414E-8BC6-E0F22701F2DA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72CCAB5-79AD-498F-B467-607675554358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11E7B4-1B0D-4F32-8990-16889B788145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2206339-719B-4B6E-8B76-F6CC656143B7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041C6C-E09A-4E89-B4FB-2013B83D708C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577623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80F478B5-BBAA-428C-A536-D0E3DE3CC013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Staff expertise and specialist services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72D731-ECA5-45A6-AF2F-A3FBA91FDA34}"/>
              </a:ext>
            </a:extLst>
          </p:cNvPr>
          <p:cNvSpPr>
            <a:spLocks noGrp="1"/>
          </p:cNvSpPr>
          <p:nvPr/>
        </p:nvSpPr>
        <p:spPr>
          <a:xfrm>
            <a:off x="685800" y="1381125"/>
            <a:ext cx="4524375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Staff development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7C395530-38F7-4A35-812D-E47E4158E4F3}"/>
              </a:ext>
            </a:extLst>
          </p:cNvPr>
          <p:cNvSpPr>
            <a:spLocks noGrp="1"/>
          </p:cNvSpPr>
          <p:nvPr/>
        </p:nvSpPr>
        <p:spPr>
          <a:xfrm>
            <a:off x="6858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1C33F4-9EAD-4418-B07F-995388236F3D}"/>
              </a:ext>
            </a:extLst>
          </p:cNvPr>
          <p:cNvSpPr>
            <a:spLocks noGrp="1"/>
          </p:cNvSpPr>
          <p:nvPr/>
        </p:nvSpPr>
        <p:spPr>
          <a:xfrm>
            <a:off x="685800" y="2047875"/>
            <a:ext cx="4762500" cy="30480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 development plan identifies SEND training priorities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Whole-school training strengthens inclusive classroom practice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Teachers and support staff attend courses linked to individual pupils' needs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Specialists guide staff where pupils require specific approaches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6EBCF380-93F5-4410-9791-86745A6E7184}"/>
              </a:ext>
            </a:extLst>
          </p:cNvPr>
          <p:cNvSpPr>
            <a:spLocks noGrp="1"/>
          </p:cNvSpPr>
          <p:nvPr/>
        </p:nvSpPr>
        <p:spPr>
          <a:xfrm>
            <a:off x="5905500" y="1381125"/>
            <a:ext cx="0" cy="4191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1DF3214-2543-4F60-816B-3F7D549E9EED}"/>
              </a:ext>
            </a:extLst>
          </p:cNvPr>
          <p:cNvSpPr>
            <a:spLocks noGrp="1"/>
          </p:cNvSpPr>
          <p:nvPr/>
        </p:nvSpPr>
        <p:spPr>
          <a:xfrm>
            <a:off x="6381750" y="1381125"/>
            <a:ext cx="466725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Services we can access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26172274-9E91-4336-A614-DA1308D246C0}"/>
              </a:ext>
            </a:extLst>
          </p:cNvPr>
          <p:cNvSpPr>
            <a:spLocks noGrp="1"/>
          </p:cNvSpPr>
          <p:nvPr/>
        </p:nvSpPr>
        <p:spPr>
          <a:xfrm>
            <a:off x="638175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3259E7-61A0-445C-91A9-47B4F91CF9CE}"/>
              </a:ext>
            </a:extLst>
          </p:cNvPr>
          <p:cNvSpPr>
            <a:spLocks noGrp="1"/>
          </p:cNvSpPr>
          <p:nvPr/>
        </p:nvSpPr>
        <p:spPr>
          <a:xfrm>
            <a:off x="6429375" y="2047875"/>
            <a:ext cx="4762500" cy="3429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Educational Psychology</a:t>
            </a:r>
          </a:p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Speech and Language Therapy</a:t>
            </a:r>
          </a:p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Occupational Therapy and Physiotherapy</a:t>
            </a:r>
          </a:p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CAMHS and paediatric services</a:t>
            </a:r>
          </a:p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Sensory and Inclusive Learning Services</a:t>
            </a:r>
          </a:p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Social Care and safeguarding services</a:t>
            </a:r>
          </a:p>
          <a:p>
            <a:pPr>
              <a:lnSpc>
                <a:spcPct val="125000"/>
              </a:lnSpc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Children Missing Education support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C6F812A-F89E-4827-BF85-21B378E1CC1C}"/>
              </a:ext>
            </a:extLst>
          </p:cNvPr>
          <p:cNvSpPr>
            <a:spLocks noGrp="1"/>
          </p:cNvSpPr>
          <p:nvPr/>
        </p:nvSpPr>
        <p:spPr>
          <a:xfrm>
            <a:off x="1714500" y="5524500"/>
            <a:ext cx="8763000" cy="476250"/>
          </a:xfrm>
          <a:prstGeom prst="roundRect">
            <a:avLst>
              <a:gd name="adj" fmla="val 24000"/>
            </a:avLst>
          </a:prstGeom>
          <a:solidFill>
            <a:srgbClr val="FFF1D2"/>
          </a:solidFill>
          <a:ln w="0">
            <a:noFill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AB77D07-BB11-4111-B5E6-857CD299C97A}"/>
              </a:ext>
            </a:extLst>
          </p:cNvPr>
          <p:cNvSpPr>
            <a:spLocks noGrp="1"/>
          </p:cNvSpPr>
          <p:nvPr/>
        </p:nvSpPr>
        <p:spPr>
          <a:xfrm>
            <a:off x="1952625" y="5648325"/>
            <a:ext cx="828675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42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42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Support from an external service depends on the pupil's needs and the service's criteria.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84E22F-AE41-480B-A4C5-BBB8665F70E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5FD357C-8F1C-47FD-ADE9-7ECFFD4AC3FD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BF9BCB-FA80-40AC-91D6-F445A5088EE8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63DAA085-9B99-4E4B-8C65-4D3738591876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3EA85C-E0F9-451C-8145-794AD01C30F5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3E8B1A-0FB4-4227-A1D6-89C993395EF0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88E3F53-252A-4B38-8C7C-59546A981E36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2B8184B-CD15-4C36-860F-91A368E15858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5A29862-DC36-40DC-88C5-749DE657BBD2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15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9ECDA8E-93D8-44D6-8F4C-FDEA97AC3970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00E81A-E888-4BD7-A8DB-5287094DEF2D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353382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-title">
            <a:extLst>
              <a:ext uri="{FF2B5EF4-FFF2-40B4-BE49-F238E27FC236}">
                <a16:creationId xmlns:a16="http://schemas.microsoft.com/office/drawing/2014/main" id="{DC922FB8-5C3C-4DFF-9A27-3017EFD4F04C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Resources, funding and EHCPs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B740F98-D77C-4AA9-987A-747A6CFDE70D}"/>
              </a:ext>
            </a:extLst>
          </p:cNvPr>
          <p:cNvSpPr>
            <a:spLocks noGrp="1"/>
          </p:cNvSpPr>
          <p:nvPr/>
        </p:nvSpPr>
        <p:spPr>
          <a:xfrm>
            <a:off x="685800" y="1381125"/>
            <a:ext cx="47625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How support is resourced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9BAB9058-B39D-4FA6-BC6D-8F803FCB2182}"/>
              </a:ext>
            </a:extLst>
          </p:cNvPr>
          <p:cNvSpPr>
            <a:spLocks noGrp="1"/>
          </p:cNvSpPr>
          <p:nvPr/>
        </p:nvSpPr>
        <p:spPr>
          <a:xfrm>
            <a:off x="6858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AA0AB1-6CC3-4EE6-94DA-2142D4FF86FE}"/>
              </a:ext>
            </a:extLst>
          </p:cNvPr>
          <p:cNvSpPr>
            <a:spLocks noGrp="1"/>
          </p:cNvSpPr>
          <p:nvPr/>
        </p:nvSpPr>
        <p:spPr>
          <a:xfrm>
            <a:off x="685800" y="2047875"/>
            <a:ext cx="4905375" cy="31432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SEND budget forms part of the funding received by the Academy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Senior leaders and the Academy Business Manager agree priorities with governors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Funding may support staffing, specialist advice, training, equipment or resources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Each pupil receives a personalised package based on assessed need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6F786961-FCD6-4CBC-972E-FC913996F3DF}"/>
              </a:ext>
            </a:extLst>
          </p:cNvPr>
          <p:cNvSpPr>
            <a:spLocks noGrp="1"/>
          </p:cNvSpPr>
          <p:nvPr/>
        </p:nvSpPr>
        <p:spPr>
          <a:xfrm>
            <a:off x="5905500" y="1381125"/>
            <a:ext cx="0" cy="409575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8CD193-D944-40E6-BDF7-8C9FAE21A74E}"/>
              </a:ext>
            </a:extLst>
          </p:cNvPr>
          <p:cNvSpPr>
            <a:spLocks noGrp="1"/>
          </p:cNvSpPr>
          <p:nvPr/>
        </p:nvSpPr>
        <p:spPr>
          <a:xfrm>
            <a:off x="6381750" y="1381125"/>
            <a:ext cx="47625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Education, Health and Care Plans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46C1784D-A07A-4FD3-AC5E-74006327CDF5}"/>
              </a:ext>
            </a:extLst>
          </p:cNvPr>
          <p:cNvSpPr>
            <a:spLocks noGrp="1"/>
          </p:cNvSpPr>
          <p:nvPr/>
        </p:nvSpPr>
        <p:spPr>
          <a:xfrm>
            <a:off x="638175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EBAD5E-B120-43B5-A113-7C2BEC5437B7}"/>
              </a:ext>
            </a:extLst>
          </p:cNvPr>
          <p:cNvSpPr>
            <a:spLocks noGrp="1"/>
          </p:cNvSpPr>
          <p:nvPr/>
        </p:nvSpPr>
        <p:spPr>
          <a:xfrm>
            <a:off x="6381750" y="2047875"/>
            <a:ext cx="4810125" cy="323850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 may request a statutory assessment when needs remain significant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An assessment may lead to an Education, Health and Care Plan (EHCP)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An EHCP can identify further provision and support from the local authority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13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Parents and carers can also ask the local authority for a statutory assessment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1139BCE-5AE0-4C5E-B02D-C5517A258DD8}"/>
              </a:ext>
            </a:extLst>
          </p:cNvPr>
          <p:cNvSpPr>
            <a:spLocks noGrp="1"/>
          </p:cNvSpPr>
          <p:nvPr/>
        </p:nvSpPr>
        <p:spPr>
          <a:xfrm>
            <a:off x="1219200" y="5476875"/>
            <a:ext cx="9753600" cy="523875"/>
          </a:xfrm>
          <a:prstGeom prst="roundRect">
            <a:avLst>
              <a:gd name="adj" fmla="val 21818"/>
            </a:avLst>
          </a:prstGeom>
          <a:solidFill>
            <a:srgbClr val="FBE8E8"/>
          </a:solidFill>
          <a:ln w="0">
            <a:noFill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9168E3-D112-4A47-8946-11949045668C}"/>
              </a:ext>
            </a:extLst>
          </p:cNvPr>
          <p:cNvSpPr>
            <a:spLocks noGrp="1"/>
          </p:cNvSpPr>
          <p:nvPr/>
        </p:nvSpPr>
        <p:spPr>
          <a:xfrm>
            <a:off x="1524000" y="5619750"/>
            <a:ext cx="914400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Support is reviewed and adjusted when a pupil's needs change.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34CB9EE-386C-475D-874A-A7776DD2447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8B7F48-B62C-4395-807C-DABB2F9B22A2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3172D1-AC0D-4752-BA7E-367C13D4D05A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84E1B336-9249-4EFE-BFF8-57C854DF6D1C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91F997A-B2F3-41B6-86E4-4F3977E5B6AA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44654BC-50BB-4881-A30C-071B8C7EFB95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145528-CD25-4244-8A42-A1D52D59F5D5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3104BA-06D3-4EBD-9207-63CE70DCA19D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52F1992-0DDE-44A7-9543-6ED31A5A0BE4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16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6320E91-EB3F-4163-9329-55C80677DB1C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7A82EDE-E4F4-4D6E-8A25-029AD5CB296E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1549243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-title">
            <a:extLst>
              <a:ext uri="{FF2B5EF4-FFF2-40B4-BE49-F238E27FC236}">
                <a16:creationId xmlns:a16="http://schemas.microsoft.com/office/drawing/2014/main" id="{BF99BA70-17B4-4376-9B69-592E749D0D6C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Transition into, through and beyond Goldenhill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BC0B0F-4C70-4D8A-8C7B-CEE531FA8A30}"/>
              </a:ext>
            </a:extLst>
          </p:cNvPr>
          <p:cNvSpPr>
            <a:spLocks noGrp="1"/>
          </p:cNvSpPr>
          <p:nvPr/>
        </p:nvSpPr>
        <p:spPr>
          <a:xfrm>
            <a:off x="609600" y="1476375"/>
            <a:ext cx="809625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0444785-B1AC-448D-993F-927CB145CB20}"/>
              </a:ext>
            </a:extLst>
          </p:cNvPr>
          <p:cNvSpPr>
            <a:spLocks noGrp="1"/>
          </p:cNvSpPr>
          <p:nvPr/>
        </p:nvSpPr>
        <p:spPr>
          <a:xfrm>
            <a:off x="609600" y="2143125"/>
            <a:ext cx="3048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1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Starting in Early Years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D313C96E-E3C7-4448-932A-DF839B43BCE4}"/>
              </a:ext>
            </a:extLst>
          </p:cNvPr>
          <p:cNvSpPr>
            <a:spLocks noGrp="1"/>
          </p:cNvSpPr>
          <p:nvPr/>
        </p:nvSpPr>
        <p:spPr>
          <a:xfrm>
            <a:off x="609600" y="300037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A8676C-99ED-41DF-819D-B9E6D8D6A3E1}"/>
              </a:ext>
            </a:extLst>
          </p:cNvPr>
          <p:cNvSpPr>
            <a:spLocks noGrp="1"/>
          </p:cNvSpPr>
          <p:nvPr/>
        </p:nvSpPr>
        <p:spPr>
          <a:xfrm>
            <a:off x="609600" y="3333750"/>
            <a:ext cx="3095625" cy="1809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0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Induction visits and a parent meeting support a positive start. Optional home visits help staff understand the child in their home environment.</a:t>
            </a:r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E4B5CAEB-C65E-407A-82B8-3478FC1A410C}"/>
              </a:ext>
            </a:extLst>
          </p:cNvPr>
          <p:cNvSpPr>
            <a:spLocks noGrp="1"/>
          </p:cNvSpPr>
          <p:nvPr/>
        </p:nvSpPr>
        <p:spPr>
          <a:xfrm>
            <a:off x="3981450" y="1476375"/>
            <a:ext cx="0" cy="3810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F7990D-F827-4B41-BEFA-EE49F7F210C2}"/>
              </a:ext>
            </a:extLst>
          </p:cNvPr>
          <p:cNvSpPr>
            <a:spLocks noGrp="1"/>
          </p:cNvSpPr>
          <p:nvPr/>
        </p:nvSpPr>
        <p:spPr>
          <a:xfrm>
            <a:off x="4305300" y="1476375"/>
            <a:ext cx="809625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6082AA-2E2B-4EC8-92D6-A8AC141CFF8D}"/>
              </a:ext>
            </a:extLst>
          </p:cNvPr>
          <p:cNvSpPr>
            <a:spLocks noGrp="1"/>
          </p:cNvSpPr>
          <p:nvPr/>
        </p:nvSpPr>
        <p:spPr>
          <a:xfrm>
            <a:off x="4305300" y="2143125"/>
            <a:ext cx="3048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1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Moving school mid-year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6044DA23-B1A7-44A9-979E-850A165006A3}"/>
              </a:ext>
            </a:extLst>
          </p:cNvPr>
          <p:cNvSpPr>
            <a:spLocks noGrp="1"/>
          </p:cNvSpPr>
          <p:nvPr/>
        </p:nvSpPr>
        <p:spPr>
          <a:xfrm>
            <a:off x="4305300" y="300037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D651D5-576F-4E2D-AF8A-DCA29AFC8013}"/>
              </a:ext>
            </a:extLst>
          </p:cNvPr>
          <p:cNvSpPr>
            <a:spLocks noGrp="1"/>
          </p:cNvSpPr>
          <p:nvPr/>
        </p:nvSpPr>
        <p:spPr>
          <a:xfrm>
            <a:off x="4305300" y="3333750"/>
            <a:ext cx="3095625" cy="1809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0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Academy follows local authority procedures, gathers records promptly and works with the previous setting to plan support.</a:t>
            </a:r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80FD5F7D-F77A-4550-8C79-67D74FB4F624}"/>
              </a:ext>
            </a:extLst>
          </p:cNvPr>
          <p:cNvSpPr>
            <a:spLocks noGrp="1"/>
          </p:cNvSpPr>
          <p:nvPr/>
        </p:nvSpPr>
        <p:spPr>
          <a:xfrm>
            <a:off x="7677150" y="1476375"/>
            <a:ext cx="0" cy="3810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97A7F7-BED0-46C4-B0A2-E18E46965725}"/>
              </a:ext>
            </a:extLst>
          </p:cNvPr>
          <p:cNvSpPr>
            <a:spLocks noGrp="1"/>
          </p:cNvSpPr>
          <p:nvPr/>
        </p:nvSpPr>
        <p:spPr>
          <a:xfrm>
            <a:off x="8001000" y="1476375"/>
            <a:ext cx="809625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625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9F8AEE-4127-4326-926D-1243C14E3D4F}"/>
              </a:ext>
            </a:extLst>
          </p:cNvPr>
          <p:cNvSpPr>
            <a:spLocks noGrp="1"/>
          </p:cNvSpPr>
          <p:nvPr/>
        </p:nvSpPr>
        <p:spPr>
          <a:xfrm>
            <a:off x="8001000" y="2143125"/>
            <a:ext cx="3048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8000"/>
              </a:lnSpc>
              <a:buNone/>
              <a:defRPr sz="21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Moving to secondary school</a:t>
            </a: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AF49AFFF-5646-4C79-8A4C-903B1764000E}"/>
              </a:ext>
            </a:extLst>
          </p:cNvPr>
          <p:cNvSpPr>
            <a:spLocks noGrp="1"/>
          </p:cNvSpPr>
          <p:nvPr/>
        </p:nvSpPr>
        <p:spPr>
          <a:xfrm>
            <a:off x="8001000" y="3000375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4DDA31-2460-4BE3-9386-EB1E59077C99}"/>
              </a:ext>
            </a:extLst>
          </p:cNvPr>
          <p:cNvSpPr>
            <a:spLocks noGrp="1"/>
          </p:cNvSpPr>
          <p:nvPr/>
        </p:nvSpPr>
        <p:spPr>
          <a:xfrm>
            <a:off x="8001000" y="3333750"/>
            <a:ext cx="3095625" cy="1809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10000"/>
              </a:lnSpc>
              <a:buNone/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Additional visits and SENCO meetings can be arranged. Records and agreed support are shared as soon as possible.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CFE7A34-E2AF-45B5-88F4-34B471C38E84}"/>
              </a:ext>
            </a:extLst>
          </p:cNvPr>
          <p:cNvSpPr>
            <a:spLocks noGrp="1"/>
          </p:cNvSpPr>
          <p:nvPr/>
        </p:nvSpPr>
        <p:spPr>
          <a:xfrm>
            <a:off x="1000125" y="5476875"/>
            <a:ext cx="10191750" cy="523875"/>
          </a:xfrm>
          <a:prstGeom prst="roundRect">
            <a:avLst>
              <a:gd name="adj" fmla="val 21818"/>
            </a:avLst>
          </a:prstGeom>
          <a:solidFill>
            <a:srgbClr val="E7F2E6"/>
          </a:solidFill>
          <a:ln w="0">
            <a:noFill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D505D93-A1B1-448F-B7C3-4B028AA4EA7D}"/>
              </a:ext>
            </a:extLst>
          </p:cNvPr>
          <p:cNvSpPr>
            <a:spLocks noGrp="1"/>
          </p:cNvSpPr>
          <p:nvPr/>
        </p:nvSpPr>
        <p:spPr>
          <a:xfrm>
            <a:off x="1285875" y="5619750"/>
            <a:ext cx="962025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575" b="1">
                <a:solidFill>
                  <a:srgbClr val="305C3A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305C3A"/>
                </a:solidFill>
                <a:latin typeface="Nimbus Sans"/>
                <a:ea typeface="Nimbus Sans"/>
                <a:cs typeface="Nimbus Sans"/>
              </a:rPr>
              <a:t>Where Early Help is in place, relevant professionals contribute to transition planning.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4D530-D627-46FD-B6DC-9F93E3E2E6F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2B131A-9F47-48C5-9B5E-4462CDF9B255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AE2359-4DF1-4B72-917F-E41AF60A329B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22" name="Straight Connector 21">
            <a:extLst>
              <a:ext uri="{FF2B5EF4-FFF2-40B4-BE49-F238E27FC236}">
                <a16:creationId xmlns:a16="http://schemas.microsoft.com/office/drawing/2014/main" id="{094C03E1-0978-4F67-82FA-75F671500661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907CEB-514B-4DAA-8ED3-A7977234EC24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0BCB34E-B661-48C4-A005-393E5590FD2E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0E2BDAA-4E8A-491E-B51D-D6BB42F418C8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C8C7D6C-CF7A-4E97-B6A2-B8666453CB8B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71AD54-E039-41F5-B93E-07C2786222B9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17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B777B3-6195-430B-A883-15BB1A2E4AD3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E35222B-A011-462B-94C1-11573F874D71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17387494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-title">
            <a:extLst>
              <a:ext uri="{FF2B5EF4-FFF2-40B4-BE49-F238E27FC236}">
                <a16:creationId xmlns:a16="http://schemas.microsoft.com/office/drawing/2014/main" id="{A9E82CE9-8BC0-4A18-AB1B-911F337E3457}"/>
              </a:ext>
            </a:extLst>
          </p:cNvPr>
          <p:cNvSpPr>
            <a:spLocks noGrp="1"/>
          </p:cNvSpPr>
          <p:nvPr/>
        </p:nvSpPr>
        <p:spPr>
          <a:xfrm>
            <a:off x="838200" y="409575"/>
            <a:ext cx="9525000" cy="628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94000"/>
              </a:lnSpc>
              <a:buNone/>
              <a:def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330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Evaluating provision and raising concerns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708169-D97D-48D8-896E-1045FA4944BB}"/>
              </a:ext>
            </a:extLst>
          </p:cNvPr>
          <p:cNvSpPr>
            <a:spLocks noGrp="1"/>
          </p:cNvSpPr>
          <p:nvPr/>
        </p:nvSpPr>
        <p:spPr>
          <a:xfrm>
            <a:off x="685800" y="1381125"/>
            <a:ext cx="47625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How you can evaluate provision</a:t>
            </a: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FE09F295-D10C-46EA-93E3-3933187E0971}"/>
              </a:ext>
            </a:extLst>
          </p:cNvPr>
          <p:cNvSpPr>
            <a:spLocks noGrp="1"/>
          </p:cNvSpPr>
          <p:nvPr/>
        </p:nvSpPr>
        <p:spPr>
          <a:xfrm>
            <a:off x="68580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7E6BE5-2190-4CA2-A3E6-FC1AD7C47859}"/>
              </a:ext>
            </a:extLst>
          </p:cNvPr>
          <p:cNvSpPr>
            <a:spLocks noGrp="1"/>
          </p:cNvSpPr>
          <p:nvPr/>
        </p:nvSpPr>
        <p:spPr>
          <a:xfrm>
            <a:off x="685800" y="2047875"/>
            <a:ext cx="4810125" cy="2762250"/>
          </a:xfrm>
          <a:prstGeom prst="rect">
            <a:avLst/>
          </a:prstGeom>
          <a:noFill/>
          <a:ln w="0">
            <a:noFill/>
          </a:ln>
        </p:spPr>
        <p:txBody>
          <a:bodyPr wrap="square" lIns="95250" tIns="0" rIns="0" bIns="0">
            <a:noAutofit/>
          </a:bodyPr>
          <a:lstStyle/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Your child's progress toward IEP outcomes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Academic progress and the end-of-year report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impact of interventions and reasonable adjustments</a:t>
            </a:r>
          </a:p>
          <a:p>
            <a:pPr marL="228600" indent="-114300" algn="l">
              <a:lnSpc>
                <a:spcPct val="104000"/>
              </a:lnSpc>
              <a:spcAft>
                <a:spcPts val="700"/>
              </a:spcAft>
              <a:buNone/>
              <a:def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650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The most recent Ofsted report on the Academy website</a:t>
            </a:r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032F7D1D-5D2B-49E1-8076-30CEE5322471}"/>
              </a:ext>
            </a:extLst>
          </p:cNvPr>
          <p:cNvSpPr>
            <a:spLocks noGrp="1"/>
          </p:cNvSpPr>
          <p:nvPr/>
        </p:nvSpPr>
        <p:spPr>
          <a:xfrm>
            <a:off x="5905500" y="1381125"/>
            <a:ext cx="0" cy="4191000"/>
          </a:xfrm>
          <a:prstGeom prst="line">
            <a:avLst/>
          </a:prstGeom>
          <a:noFill/>
          <a:ln w="19050">
            <a:solidFill>
              <a:srgbClr val="E8C9A9"/>
            </a:solidFill>
            <a:prstDash val="solid"/>
          </a:ln>
        </p:spPr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AA5D11-F9D7-4856-B093-63CACEACB8A5}"/>
              </a:ext>
            </a:extLst>
          </p:cNvPr>
          <p:cNvSpPr>
            <a:spLocks noGrp="1"/>
          </p:cNvSpPr>
          <p:nvPr/>
        </p:nvSpPr>
        <p:spPr>
          <a:xfrm>
            <a:off x="6381750" y="1381125"/>
            <a:ext cx="4572000" cy="361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If you have a concern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0DC3DC94-89BA-43BA-BFA8-722C973E0D33}"/>
              </a:ext>
            </a:extLst>
          </p:cNvPr>
          <p:cNvSpPr>
            <a:spLocks noGrp="1"/>
          </p:cNvSpPr>
          <p:nvPr/>
        </p:nvSpPr>
        <p:spPr>
          <a:xfrm>
            <a:off x="6381750" y="1790700"/>
            <a:ext cx="1619250" cy="0"/>
          </a:xfrm>
          <a:prstGeom prst="line">
            <a:avLst/>
          </a:prstGeom>
          <a:noFill/>
          <a:ln w="38100">
            <a:solidFill>
              <a:srgbClr val="F4A11C"/>
            </a:solidFill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FA6F34-2984-48F8-99C4-7307A1E21174}"/>
              </a:ext>
            </a:extLst>
          </p:cNvPr>
          <p:cNvSpPr>
            <a:spLocks noGrp="1"/>
          </p:cNvSpPr>
          <p:nvPr/>
        </p:nvSpPr>
        <p:spPr>
          <a:xfrm>
            <a:off x="6429375" y="2143125"/>
            <a:ext cx="523875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22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90BF39-7DEF-4103-A736-0B6C2D37E86F}"/>
              </a:ext>
            </a:extLst>
          </p:cNvPr>
          <p:cNvSpPr>
            <a:spLocks noGrp="1"/>
          </p:cNvSpPr>
          <p:nvPr/>
        </p:nvSpPr>
        <p:spPr>
          <a:xfrm>
            <a:off x="7191375" y="2143125"/>
            <a:ext cx="390525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Discuss the concern with the class teacher.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06749F-018B-4296-809F-B9FC6459B334}"/>
              </a:ext>
            </a:extLst>
          </p:cNvPr>
          <p:cNvSpPr>
            <a:spLocks noGrp="1"/>
          </p:cNvSpPr>
          <p:nvPr/>
        </p:nvSpPr>
        <p:spPr>
          <a:xfrm>
            <a:off x="6429375" y="3095625"/>
            <a:ext cx="523875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22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6106D1-DAE0-4DDA-A654-5328F6E4FEF9}"/>
              </a:ext>
            </a:extLst>
          </p:cNvPr>
          <p:cNvSpPr>
            <a:spLocks noGrp="1"/>
          </p:cNvSpPr>
          <p:nvPr/>
        </p:nvSpPr>
        <p:spPr>
          <a:xfrm>
            <a:off x="7191375" y="3095625"/>
            <a:ext cx="390525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Meet with Mr Nicholls, SENCO, who will seek to resolve the issue.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6BD2F7-04B2-40CF-BB84-76778A88AA6C}"/>
              </a:ext>
            </a:extLst>
          </p:cNvPr>
          <p:cNvSpPr>
            <a:spLocks noGrp="1"/>
          </p:cNvSpPr>
          <p:nvPr/>
        </p:nvSpPr>
        <p:spPr>
          <a:xfrm>
            <a:off x="6429375" y="4048125"/>
            <a:ext cx="523875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2250" b="1">
                <a:solidFill>
                  <a:srgbClr val="F4A11C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F4A11C"/>
                </a:solidFill>
                <a:latin typeface="Nimbus Sans"/>
                <a:ea typeface="Nimbus Sans"/>
                <a:cs typeface="Nimbus Sans"/>
              </a:rPr>
              <a:t>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73BD31-02F7-4809-81B8-846CC14E2F42}"/>
              </a:ext>
            </a:extLst>
          </p:cNvPr>
          <p:cNvSpPr>
            <a:spLocks noGrp="1"/>
          </p:cNvSpPr>
          <p:nvPr/>
        </p:nvSpPr>
        <p:spPr>
          <a:xfrm>
            <a:off x="7191375" y="4048125"/>
            <a:ext cx="390525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defRPr>
            </a:pPr>
            <a:r>
              <a:rPr sz="1575">
                <a:solidFill>
                  <a:srgbClr val="2D2523"/>
                </a:solidFill>
                <a:latin typeface="Nimbus Sans"/>
                <a:ea typeface="Nimbus Sans"/>
                <a:cs typeface="Nimbus Sans"/>
              </a:rPr>
              <a:t>If the concern remains, follow the Academy Complaints Policy on the website.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7074518-020A-49AC-AE02-18828B2B10A1}"/>
              </a:ext>
            </a:extLst>
          </p:cNvPr>
          <p:cNvSpPr>
            <a:spLocks noGrp="1"/>
          </p:cNvSpPr>
          <p:nvPr/>
        </p:nvSpPr>
        <p:spPr>
          <a:xfrm>
            <a:off x="1095375" y="5191125"/>
            <a:ext cx="10001250" cy="809625"/>
          </a:xfrm>
          <a:prstGeom prst="roundRect">
            <a:avLst>
              <a:gd name="adj" fmla="val 16471"/>
            </a:avLst>
          </a:prstGeom>
          <a:solidFill>
            <a:srgbClr val="FFF1D2"/>
          </a:solidFill>
          <a:ln w="9525">
            <a:solidFill>
              <a:srgbClr val="F4A11C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2875B1-9115-40F2-B1A1-2E073AEF6C38}"/>
              </a:ext>
            </a:extLst>
          </p:cNvPr>
          <p:cNvSpPr>
            <a:spLocks noGrp="1"/>
          </p:cNvSpPr>
          <p:nvPr/>
        </p:nvSpPr>
        <p:spPr>
          <a:xfrm>
            <a:off x="1381125" y="5305425"/>
            <a:ext cx="9429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defRPr sz="1575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We welcome early conversations so that concerns can be understood and addressed promptly.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0FF730-20A1-48B4-9BC0-AA521E62E80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496A44-3C6C-41F0-8F48-5017873B7BC3}"/>
              </a:ext>
            </a:extLst>
          </p:cNvPr>
          <p:cNvSpPr>
            <a:spLocks noGrp="1"/>
          </p:cNvSpPr>
          <p:nvPr/>
        </p:nvSpPr>
        <p:spPr>
          <a:xfrm>
            <a:off x="0" y="114300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1A51FA-F254-4E50-BB2E-5C5421AAFD99}"/>
              </a:ext>
            </a:extLst>
          </p:cNvPr>
          <p:cNvSpPr>
            <a:spLocks noGrp="1"/>
          </p:cNvSpPr>
          <p:nvPr/>
        </p:nvSpPr>
        <p:spPr>
          <a:xfrm>
            <a:off x="609600" y="419100"/>
            <a:ext cx="76200" cy="53340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953750" y="267397"/>
            <a:ext cx="685800" cy="627256"/>
          </a:xfrm>
          <a:prstGeom prst="rect">
            <a:avLst/>
          </a:prstGeom>
        </p:spPr>
      </p:pic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27A3CA8B-58C0-4F0A-B178-29FD5F85046F}"/>
              </a:ext>
            </a:extLst>
          </p:cNvPr>
          <p:cNvSpPr>
            <a:spLocks noGrp="1"/>
          </p:cNvSpPr>
          <p:nvPr/>
        </p:nvSpPr>
        <p:spPr>
          <a:xfrm>
            <a:off x="609600" y="6267450"/>
            <a:ext cx="10972800" cy="0"/>
          </a:xfrm>
          <a:prstGeom prst="line">
            <a:avLst/>
          </a:prstGeom>
          <a:noFill/>
          <a:ln w="14288">
            <a:solidFill>
              <a:srgbClr val="E8C9A9"/>
            </a:solidFill>
            <a:prstDash val="solid"/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93F2BDE-EB47-4B7A-AFB9-AB3C744228F4}"/>
              </a:ext>
            </a:extLst>
          </p:cNvPr>
          <p:cNvSpPr>
            <a:spLocks noGrp="1"/>
          </p:cNvSpPr>
          <p:nvPr/>
        </p:nvSpPr>
        <p:spPr>
          <a:xfrm>
            <a:off x="609600" y="6400800"/>
            <a:ext cx="3238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200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D99194-9F2D-4804-9721-8660690F8D6E}"/>
              </a:ext>
            </a:extLst>
          </p:cNvPr>
          <p:cNvSpPr>
            <a:spLocks noGrp="1"/>
          </p:cNvSpPr>
          <p:nvPr/>
        </p:nvSpPr>
        <p:spPr>
          <a:xfrm>
            <a:off x="7905750" y="6400800"/>
            <a:ext cx="66675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0F66CF4-DE3E-4D24-950A-9B033F1F38C4}"/>
              </a:ext>
            </a:extLst>
          </p:cNvPr>
          <p:cNvSpPr>
            <a:spLocks noGrp="1"/>
          </p:cNvSpPr>
          <p:nvPr/>
        </p:nvSpPr>
        <p:spPr>
          <a:xfrm>
            <a:off x="8629650" y="6400800"/>
            <a:ext cx="904875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Respectful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94B9CE7-3EB2-4B3E-87A0-CA34B4CBF57E}"/>
              </a:ext>
            </a:extLst>
          </p:cNvPr>
          <p:cNvSpPr>
            <a:spLocks noGrp="1"/>
          </p:cNvSpPr>
          <p:nvPr/>
        </p:nvSpPr>
        <p:spPr>
          <a:xfrm>
            <a:off x="9601200" y="6400800"/>
            <a:ext cx="5715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12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Safe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0329C6-2995-4AA4-A0D7-281EF9A80BF2}"/>
              </a:ext>
            </a:extLst>
          </p:cNvPr>
          <p:cNvSpPr>
            <a:spLocks noGrp="1"/>
          </p:cNvSpPr>
          <p:nvPr/>
        </p:nvSpPr>
        <p:spPr>
          <a:xfrm>
            <a:off x="11096625" y="6400800"/>
            <a:ext cx="381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r">
              <a:def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defRPr>
            </a:pPr>
            <a:r>
              <a:rPr sz="1125">
                <a:solidFill>
                  <a:srgbClr val="665B57"/>
                </a:solidFill>
                <a:latin typeface="Nimbus Sans"/>
                <a:ea typeface="Nimbus Sans"/>
                <a:cs typeface="Nimbus Sans"/>
              </a:rPr>
              <a:t>18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D13746B-86F9-4E04-8A67-6850AE7B5297}"/>
              </a:ext>
            </a:extLst>
          </p:cNvPr>
          <p:cNvSpPr>
            <a:spLocks noGrp="1"/>
          </p:cNvSpPr>
          <p:nvPr/>
        </p:nvSpPr>
        <p:spPr>
          <a:xfrm>
            <a:off x="0" y="6762750"/>
            <a:ext cx="12192000" cy="95250"/>
          </a:xfrm>
          <a:prstGeom prst="rect">
            <a:avLst/>
          </a:prstGeom>
          <a:solidFill>
            <a:srgbClr val="951B24"/>
          </a:solidFill>
          <a:ln w="0">
            <a:noFill/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2BB07F0-7A77-4576-841F-33ADA5386B7D}"/>
              </a:ext>
            </a:extLst>
          </p:cNvPr>
          <p:cNvSpPr>
            <a:spLocks noGrp="1"/>
          </p:cNvSpPr>
          <p:nvPr/>
        </p:nvSpPr>
        <p:spPr>
          <a:xfrm>
            <a:off x="0" y="6715125"/>
            <a:ext cx="12192000" cy="47625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</p:spTree>
    <p:extLst>
      <p:ext uri="{BB962C8B-B14F-4D97-AF65-F5344CB8AC3E}">
        <p14:creationId xmlns:p14="http://schemas.microsoft.com/office/powerpoint/2010/main" val="2029308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033503-F237-4545-A7F5-DB5C519B61A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7620000" cy="6858000"/>
          </a:xfrm>
          <a:prstGeom prst="rect">
            <a:avLst/>
          </a:prstGeom>
          <a:solidFill>
            <a:srgbClr val="6B1119">
              <a:alpha val="94000"/>
            </a:srgbClr>
          </a:solidFill>
          <a:ln w="0">
            <a:noFill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DEFE7D-02E6-497C-A481-7693AE7DF4D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F4A11C"/>
          </a:solidFill>
          <a:ln w="0">
            <a:noFill/>
          </a:ln>
        </p:spPr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85800" y="495416"/>
            <a:ext cx="895350" cy="8189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94A5ED6-DB71-4E79-97E3-69E14BF2352B}"/>
              </a:ext>
            </a:extLst>
          </p:cNvPr>
          <p:cNvSpPr>
            <a:spLocks noGrp="1"/>
          </p:cNvSpPr>
          <p:nvPr/>
        </p:nvSpPr>
        <p:spPr>
          <a:xfrm>
            <a:off x="685800" y="1666875"/>
            <a:ext cx="609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405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4050" b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Further information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0CD75B-94E9-4DE9-9723-96CAFE9C9DEF}"/>
              </a:ext>
            </a:extLst>
          </p:cNvPr>
          <p:cNvSpPr>
            <a:spLocks noGrp="1"/>
          </p:cNvSpPr>
          <p:nvPr/>
        </p:nvSpPr>
        <p:spPr>
          <a:xfrm>
            <a:off x="714375" y="2714625"/>
            <a:ext cx="6048375" cy="1619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30000"/>
              </a:lnSpc>
              <a:buNone/>
              <a:def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Class teacher</a:t>
            </a:r>
          </a:p>
          <a:p>
            <a:pPr>
              <a:lnSpc>
                <a:spcPct val="130000"/>
              </a:lnSpc>
              <a:buNone/>
              <a:def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Mr Richard Nicholls, SENCO</a:t>
            </a:r>
          </a:p>
          <a:p>
            <a:pPr>
              <a:lnSpc>
                <a:spcPct val="130000"/>
              </a:lnSpc>
              <a:buNone/>
              <a:def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Mr Andrew Bagley, Headteacher and DSL</a:t>
            </a:r>
          </a:p>
          <a:p>
            <a:pPr>
              <a:lnSpc>
                <a:spcPct val="130000"/>
              </a:lnSpc>
              <a:buNone/>
              <a:def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80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Mrs Howden, SEND link governor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255438-2AC2-4AF0-8C6D-3229E9060BCE}"/>
              </a:ext>
            </a:extLst>
          </p:cNvPr>
          <p:cNvSpPr>
            <a:spLocks noGrp="1"/>
          </p:cNvSpPr>
          <p:nvPr/>
        </p:nvSpPr>
        <p:spPr>
          <a:xfrm>
            <a:off x="714375" y="4762500"/>
            <a:ext cx="4953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725" b="1">
                <a:solidFill>
                  <a:srgbClr val="FFE2B6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>
                <a:solidFill>
                  <a:srgbClr val="FFE2B6"/>
                </a:solidFill>
                <a:latin typeface="Nimbus Sans"/>
                <a:ea typeface="Nimbus Sans"/>
                <a:cs typeface="Nimbus Sans"/>
                <a:hlinkClick r:id="rId5"/>
              </a:rPr>
              <a:t>office@goldenhillprimary.org.uk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BBA219F-372A-4C54-A773-F0EE05C51742}"/>
              </a:ext>
            </a:extLst>
          </p:cNvPr>
          <p:cNvSpPr>
            <a:spLocks noGrp="1"/>
          </p:cNvSpPr>
          <p:nvPr/>
        </p:nvSpPr>
        <p:spPr>
          <a:xfrm>
            <a:off x="714375" y="5219700"/>
            <a:ext cx="28575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725" b="1">
                <a:solidFill>
                  <a:srgbClr val="FFE2B6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>
                <a:solidFill>
                  <a:srgbClr val="FFE2B6"/>
                </a:solidFill>
                <a:latin typeface="Nimbus Sans"/>
                <a:ea typeface="Nimbus Sans"/>
                <a:cs typeface="Nimbus Sans"/>
              </a:rPr>
              <a:t>01782 235790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9687E3C-EC31-4987-A582-FCE29FE5C232}"/>
              </a:ext>
            </a:extLst>
          </p:cNvPr>
          <p:cNvSpPr>
            <a:spLocks noGrp="1"/>
          </p:cNvSpPr>
          <p:nvPr/>
        </p:nvSpPr>
        <p:spPr>
          <a:xfrm>
            <a:off x="714375" y="5810250"/>
            <a:ext cx="409575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defRPr sz="1725" b="1" u="sng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 u="sng">
                <a:solidFill>
                  <a:srgbClr val="FFFFFF"/>
                </a:solidFill>
                <a:latin typeface="Nimbus Sans"/>
                <a:ea typeface="Nimbus Sans"/>
                <a:cs typeface="Nimbus Sans"/>
                <a:hlinkClick r:id="rId6"/>
              </a:rPr>
              <a:t>Stoke-on-Trent Local Offer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408B66-02D4-46DD-8006-EFC99484CC78}"/>
              </a:ext>
            </a:extLst>
          </p:cNvPr>
          <p:cNvSpPr>
            <a:spLocks noGrp="1"/>
          </p:cNvSpPr>
          <p:nvPr/>
        </p:nvSpPr>
        <p:spPr>
          <a:xfrm>
            <a:off x="7905750" y="714375"/>
            <a:ext cx="3524250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2325" b="1" i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 i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Everyone Shines at Goldenhill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020EB9B-55BD-4FCC-8FE6-DAF4337A5237}"/>
              </a:ext>
            </a:extLst>
          </p:cNvPr>
          <p:cNvSpPr>
            <a:spLocks noGrp="1"/>
          </p:cNvSpPr>
          <p:nvPr/>
        </p:nvSpPr>
        <p:spPr>
          <a:xfrm>
            <a:off x="8429625" y="2143125"/>
            <a:ext cx="2667000" cy="2286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lnSpc>
                <a:spcPct val="135000"/>
              </a:lnSpc>
              <a:buNone/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Kindness</a:t>
            </a:r>
          </a:p>
          <a:p>
            <a:pPr algn="ctr">
              <a:lnSpc>
                <a:spcPct val="135000"/>
              </a:lnSpc>
              <a:buNone/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Bravery and resilience</a:t>
            </a:r>
          </a:p>
          <a:p>
            <a:pPr algn="ctr">
              <a:lnSpc>
                <a:spcPct val="135000"/>
              </a:lnSpc>
              <a:buNone/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Honesty</a:t>
            </a:r>
          </a:p>
          <a:p>
            <a:pPr algn="ctr">
              <a:lnSpc>
                <a:spcPct val="135000"/>
              </a:lnSpc>
              <a:buNone/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Respect</a:t>
            </a:r>
          </a:p>
          <a:p>
            <a:pPr algn="ctr">
              <a:lnSpc>
                <a:spcPct val="135000"/>
              </a:lnSpc>
              <a:buNone/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Curiosity</a:t>
            </a:r>
          </a:p>
          <a:p>
            <a:pPr algn="ctr">
              <a:lnSpc>
                <a:spcPct val="135000"/>
              </a:lnSpc>
              <a:buNone/>
              <a:def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defRPr>
            </a:pPr>
            <a:r>
              <a:rPr sz="1650" b="1">
                <a:solidFill>
                  <a:srgbClr val="69131A"/>
                </a:solidFill>
                <a:latin typeface="Nimbus Sans"/>
                <a:ea typeface="Nimbus Sans"/>
                <a:cs typeface="Nimbus Sans"/>
              </a:rPr>
              <a:t>Independence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A4BB73-CBB9-4904-BA4C-6C5073BDA656}"/>
              </a:ext>
            </a:extLst>
          </p:cNvPr>
          <p:cNvSpPr>
            <a:spLocks noGrp="1"/>
          </p:cNvSpPr>
          <p:nvPr/>
        </p:nvSpPr>
        <p:spPr>
          <a:xfrm>
            <a:off x="8096250" y="4810125"/>
            <a:ext cx="3333750" cy="571500"/>
          </a:xfrm>
          <a:prstGeom prst="roundRect">
            <a:avLst>
              <a:gd name="adj" fmla="val 23333"/>
            </a:avLst>
          </a:prstGeom>
          <a:solidFill>
            <a:srgbClr val="FFF1D2"/>
          </a:solidFill>
          <a:ln w="14288">
            <a:solidFill>
              <a:srgbClr val="F4A11C"/>
            </a:solidFill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E173951-9DA8-4EB3-945C-99576F6DE6C1}"/>
              </a:ext>
            </a:extLst>
          </p:cNvPr>
          <p:cNvSpPr>
            <a:spLocks noGrp="1"/>
          </p:cNvSpPr>
          <p:nvPr/>
        </p:nvSpPr>
        <p:spPr>
          <a:xfrm>
            <a:off x="8286750" y="4972050"/>
            <a:ext cx="29527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>
            <a:noAutofit/>
          </a:bodyPr>
          <a:lstStyle/>
          <a:p>
            <a:pPr algn="ctr">
              <a:def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defRPr>
            </a:pPr>
            <a:r>
              <a:rPr sz="1575" b="1">
                <a:solidFill>
                  <a:srgbClr val="951B24"/>
                </a:solidFill>
                <a:latin typeface="Nimbus Sans"/>
                <a:ea typeface="Nimbus Sans"/>
                <a:cs typeface="Nimbus Sans"/>
              </a:rPr>
              <a:t>Ready   Respectful   Safe</a:t>
            </a:r>
          </a:p>
        </p:txBody>
      </p:sp>
    </p:spTree>
    <p:extLst>
      <p:ext uri="{BB962C8B-B14F-4D97-AF65-F5344CB8AC3E}">
        <p14:creationId xmlns:p14="http://schemas.microsoft.com/office/powerpoint/2010/main" val="644880242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1956</Words>
  <Application>Microsoft Office PowerPoint</Application>
  <DocSecurity>0</DocSecurity>
  <PresentationFormat>Widescreen</PresentationFormat>
  <Paragraphs>328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Aptos</vt:lpstr>
      <vt:lpstr>Nimbus Sans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Andrew Bagley</cp:lastModifiedBy>
  <cp:revision>1</cp:revision>
  <dcterms:created xsi:type="dcterms:W3CDTF">2026-09-28T10:54:11Z</dcterms:created>
  <dcterms:modified xsi:type="dcterms:W3CDTF">2026-09-28T10:59:28Z</dcterms:modified>
</cp:coreProperties>
</file>